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9" r:id="rId4"/>
    <p:sldId id="261" r:id="rId5"/>
    <p:sldId id="262" r:id="rId6"/>
    <p:sldId id="263" r:id="rId7"/>
    <p:sldId id="264" r:id="rId8"/>
    <p:sldId id="265" r:id="rId9"/>
    <p:sldId id="266" r:id="rId10"/>
    <p:sldId id="267" r:id="rId11"/>
    <p:sldId id="268" r:id="rId12"/>
    <p:sldId id="269" r:id="rId13"/>
    <p:sldId id="272" r:id="rId14"/>
    <p:sldId id="270" r:id="rId15"/>
    <p:sldId id="271" r:id="rId16"/>
    <p:sldId id="27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03BD"/>
    <a:srgbClr val="FF5050"/>
    <a:srgbClr val="6699FF"/>
    <a:srgbClr val="33CCCC"/>
    <a:srgbClr val="66CCFF"/>
    <a:srgbClr val="CC330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D56B033-096A-4F73-A0A4-F7475EE3668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BD56B033-096A-4F73-A0A4-F7475EE36689}"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D56B033-096A-4F73-A0A4-F7475EE36689}"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A470AAC-B0F6-4857-8740-C3371215EF6E}" type="datetimeFigureOut">
              <a:rPr lang="en-US" smtClean="0"/>
              <a:pPr/>
              <a:t>30-Mar-21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56B033-096A-4F73-A0A4-F7475EE36689}"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D56B033-096A-4F73-A0A4-F7475EE36689}"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BD56B033-096A-4F73-A0A4-F7475EE3668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D56B033-096A-4F73-A0A4-F7475EE3668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D56B033-096A-4F73-A0A4-F7475EE3668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BD56B033-096A-4F73-A0A4-F7475EE36689}"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8A470AAC-B0F6-4857-8740-C3371215EF6E}" type="datetimeFigureOut">
              <a:rPr lang="en-US" smtClean="0"/>
              <a:pPr/>
              <a:t>30-Mar-21</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56B033-096A-4F73-A0A4-F7475EE36689}"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BD56B033-096A-4F73-A0A4-F7475EE36689}"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470AAC-B0F6-4857-8740-C3371215EF6E}" type="datetimeFigureOut">
              <a:rPr lang="en-US" smtClean="0"/>
              <a:pPr/>
              <a:t>30-Mar-21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A470AAC-B0F6-4857-8740-C3371215EF6E}" type="datetimeFigureOut">
              <a:rPr lang="en-US" smtClean="0"/>
              <a:pPr/>
              <a:t>30-Mar-21</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D56B033-096A-4F73-A0A4-F7475EE36689}"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0"/>
            <a:ext cx="8686800" cy="1371600"/>
          </a:xfrm>
        </p:spPr>
        <p:txBody>
          <a:bodyPr>
            <a:normAutofit fontScale="90000"/>
          </a:bodyPr>
          <a:lstStyle/>
          <a:p>
            <a:r>
              <a:rPr lang="en-US" sz="4800" b="1" dirty="0" smtClean="0">
                <a:solidFill>
                  <a:schemeClr val="accent6">
                    <a:lumMod val="75000"/>
                  </a:schemeClr>
                </a:solidFill>
                <a:latin typeface="Times New Roman" pitchFamily="18" charset="0"/>
                <a:cs typeface="Times New Roman" pitchFamily="18" charset="0"/>
              </a:rPr>
              <a:t>“</a:t>
            </a:r>
            <a:r>
              <a:rPr lang="en-US" sz="3600" b="1" dirty="0" smtClean="0">
                <a:solidFill>
                  <a:schemeClr val="accent6">
                    <a:lumMod val="75000"/>
                  </a:schemeClr>
                </a:solidFill>
                <a:latin typeface="Times New Roman" pitchFamily="18" charset="0"/>
                <a:cs typeface="Times New Roman" pitchFamily="18" charset="0"/>
              </a:rPr>
              <a:t>Pre </a:t>
            </a:r>
            <a:r>
              <a:rPr lang="en-US" sz="3600" b="1" dirty="0">
                <a:solidFill>
                  <a:schemeClr val="accent6">
                    <a:lumMod val="75000"/>
                  </a:schemeClr>
                </a:solidFill>
                <a:latin typeface="Times New Roman" pitchFamily="18" charset="0"/>
                <a:cs typeface="Times New Roman" pitchFamily="18" charset="0"/>
              </a:rPr>
              <a:t>and post </a:t>
            </a:r>
            <a:r>
              <a:rPr lang="en-US" sz="3600" b="1" dirty="0" smtClean="0">
                <a:solidFill>
                  <a:schemeClr val="accent6">
                    <a:lumMod val="75000"/>
                  </a:schemeClr>
                </a:solidFill>
                <a:latin typeface="Times New Roman" pitchFamily="18" charset="0"/>
                <a:cs typeface="Times New Roman" pitchFamily="18" charset="0"/>
              </a:rPr>
              <a:t>harvest factors affecting </a:t>
            </a:r>
            <a:r>
              <a:rPr lang="en-US" sz="3600" b="1" dirty="0">
                <a:solidFill>
                  <a:schemeClr val="accent6">
                    <a:lumMod val="75000"/>
                  </a:schemeClr>
                </a:solidFill>
                <a:latin typeface="Times New Roman" pitchFamily="18" charset="0"/>
                <a:cs typeface="Times New Roman" pitchFamily="18" charset="0"/>
              </a:rPr>
              <a:t>quality in </a:t>
            </a:r>
            <a:r>
              <a:rPr lang="en-US" sz="3600" b="1" dirty="0" smtClean="0">
                <a:solidFill>
                  <a:schemeClr val="accent6">
                    <a:lumMod val="75000"/>
                  </a:schemeClr>
                </a:solidFill>
                <a:latin typeface="Times New Roman" pitchFamily="18" charset="0"/>
                <a:cs typeface="Times New Roman" pitchFamily="18" charset="0"/>
              </a:rPr>
              <a:t>postharvest shelf </a:t>
            </a:r>
            <a:r>
              <a:rPr lang="en-US" sz="3600" b="1" dirty="0">
                <a:solidFill>
                  <a:schemeClr val="accent6">
                    <a:lumMod val="75000"/>
                  </a:schemeClr>
                </a:solidFill>
                <a:latin typeface="Times New Roman" pitchFamily="18" charset="0"/>
                <a:cs typeface="Times New Roman" pitchFamily="18" charset="0"/>
              </a:rPr>
              <a:t>life of </a:t>
            </a:r>
            <a:r>
              <a:rPr lang="en-US" sz="3600" b="1" dirty="0" smtClean="0">
                <a:solidFill>
                  <a:schemeClr val="accent6">
                    <a:lumMod val="75000"/>
                  </a:schemeClr>
                </a:solidFill>
                <a:latin typeface="Times New Roman" pitchFamily="18" charset="0"/>
                <a:cs typeface="Times New Roman" pitchFamily="18" charset="0"/>
              </a:rPr>
              <a:t>fruits and vegetables.”</a:t>
            </a:r>
            <a:endParaRPr lang="en-US" sz="3600" dirty="0">
              <a:solidFill>
                <a:schemeClr val="accent6">
                  <a:lumMod val="75000"/>
                </a:schemeClr>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cstate="print"/>
          <a:srcRect/>
          <a:stretch>
            <a:fillRect/>
          </a:stretch>
        </p:blipFill>
        <p:spPr bwMode="auto">
          <a:xfrm>
            <a:off x="381000" y="2438400"/>
            <a:ext cx="8458200" cy="4191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2920" y="1143000"/>
            <a:ext cx="8336280" cy="5257800"/>
          </a:xfrm>
        </p:spPr>
        <p:txBody>
          <a:bodyPr>
            <a:normAutofit fontScale="25000" lnSpcReduction="20000"/>
          </a:bodyPr>
          <a:lstStyle/>
          <a:p>
            <a:r>
              <a:rPr lang="en-US" sz="6700" b="1" dirty="0" smtClean="0">
                <a:solidFill>
                  <a:schemeClr val="bg1"/>
                </a:solidFill>
                <a:latin typeface="Times New Roman" pitchFamily="18" charset="0"/>
                <a:cs typeface="Times New Roman" pitchFamily="18" charset="0"/>
              </a:rPr>
              <a:t>-harvest factors</a:t>
            </a:r>
          </a:p>
          <a:p>
            <a:pPr>
              <a:buNone/>
            </a:pPr>
            <a:endParaRPr lang="en-US" sz="3600" dirty="0" smtClean="0">
              <a:latin typeface="Times New Roman" pitchFamily="18" charset="0"/>
              <a:cs typeface="Times New Roman" pitchFamily="18" charset="0"/>
            </a:endParaRPr>
          </a:p>
          <a:p>
            <a:pPr>
              <a:buNone/>
            </a:pPr>
            <a:endParaRPr lang="en-US" sz="3600" dirty="0" smtClean="0">
              <a:latin typeface="Times New Roman" pitchFamily="18" charset="0"/>
              <a:cs typeface="Times New Roman" pitchFamily="18" charset="0"/>
            </a:endParaRPr>
          </a:p>
          <a:p>
            <a:pPr>
              <a:buNone/>
            </a:pPr>
            <a:endParaRPr lang="en-US" sz="3600" dirty="0" smtClean="0">
              <a:latin typeface="Times New Roman" pitchFamily="18" charset="0"/>
              <a:cs typeface="Times New Roman" pitchFamily="18" charset="0"/>
            </a:endParaRPr>
          </a:p>
          <a:p>
            <a:pPr>
              <a:buNone/>
            </a:pPr>
            <a:r>
              <a:rPr lang="en-US" sz="8000" b="1" dirty="0" smtClean="0">
                <a:solidFill>
                  <a:srgbClr val="CC3300"/>
                </a:solidFill>
                <a:latin typeface="Times New Roman" pitchFamily="18" charset="0"/>
                <a:cs typeface="Times New Roman" pitchFamily="18" charset="0"/>
              </a:rPr>
              <a:t>1)Cultivar and root stock genotype</a:t>
            </a:r>
            <a:r>
              <a:rPr lang="en-US" sz="8000" b="1" dirty="0" smtClean="0">
                <a:latin typeface="Times New Roman" pitchFamily="18" charset="0"/>
                <a:cs typeface="Times New Roman" pitchFamily="18" charset="0"/>
              </a:rPr>
              <a:t>:</a:t>
            </a:r>
          </a:p>
          <a:p>
            <a:pPr>
              <a:buNone/>
            </a:pPr>
            <a:r>
              <a:rPr lang="en-US" sz="8000" dirty="0" smtClean="0">
                <a:latin typeface="Times New Roman" pitchFamily="18" charset="0"/>
                <a:cs typeface="Times New Roman" pitchFamily="18" charset="0"/>
              </a:rPr>
              <a:t>-It plays an important role in determining the taste, quality, yield, nutrient</a:t>
            </a:r>
          </a:p>
          <a:p>
            <a:pPr>
              <a:buNone/>
            </a:pPr>
            <a:r>
              <a:rPr lang="en-US" sz="8000" dirty="0" smtClean="0">
                <a:latin typeface="Times New Roman" pitchFamily="18" charset="0"/>
                <a:cs typeface="Times New Roman" pitchFamily="18" charset="0"/>
              </a:rPr>
              <a:t>composition and post harvest life of fruit and vegetable.</a:t>
            </a:r>
          </a:p>
          <a:p>
            <a:pPr>
              <a:buNone/>
            </a:pPr>
            <a:r>
              <a:rPr lang="en-US" sz="8000" dirty="0" smtClean="0">
                <a:solidFill>
                  <a:srgbClr val="CC3300"/>
                </a:solidFill>
                <a:latin typeface="Times New Roman" pitchFamily="18" charset="0"/>
                <a:cs typeface="Times New Roman" pitchFamily="18" charset="0"/>
              </a:rPr>
              <a:t>2)</a:t>
            </a:r>
            <a:r>
              <a:rPr lang="en-US" sz="8000" b="1" dirty="0" smtClean="0">
                <a:solidFill>
                  <a:srgbClr val="CC3300"/>
                </a:solidFill>
                <a:latin typeface="Times New Roman" pitchFamily="18" charset="0"/>
                <a:cs typeface="Times New Roman" pitchFamily="18" charset="0"/>
              </a:rPr>
              <a:t>Water supply (irrigation)</a:t>
            </a:r>
          </a:p>
          <a:p>
            <a:pPr>
              <a:buNone/>
            </a:pPr>
            <a:r>
              <a:rPr lang="en-US" sz="8000" dirty="0" smtClean="0">
                <a:latin typeface="Times New Roman" pitchFamily="18" charset="0"/>
                <a:cs typeface="Times New Roman" pitchFamily="18" charset="0"/>
              </a:rPr>
              <a:t>- Excess rain or irrigation, leads to brittle and easy damage in leafy vegetables and   to reduced tendency to decay.</a:t>
            </a:r>
          </a:p>
          <a:p>
            <a:pPr>
              <a:buNone/>
            </a:pPr>
            <a:r>
              <a:rPr lang="en-US" sz="8000" dirty="0" smtClean="0">
                <a:latin typeface="Times New Roman" pitchFamily="18" charset="0"/>
                <a:cs typeface="Times New Roman" pitchFamily="18" charset="0"/>
              </a:rPr>
              <a:t>- Lack of rain or irrigation leads to low juice content and thick skin in citrus fruit.</a:t>
            </a:r>
          </a:p>
          <a:p>
            <a:pPr>
              <a:buNone/>
            </a:pPr>
            <a:r>
              <a:rPr lang="en-US" sz="8000" dirty="0" smtClean="0">
                <a:latin typeface="Times New Roman" pitchFamily="18" charset="0"/>
                <a:cs typeface="Times New Roman" pitchFamily="18" charset="0"/>
              </a:rPr>
              <a:t>- Dry condition followed by rain or irrigation leads to growth cracks in tomato or secondary growth in potatoes.</a:t>
            </a:r>
          </a:p>
          <a:p>
            <a:pPr>
              <a:buNone/>
            </a:pPr>
            <a:r>
              <a:rPr lang="en-US" sz="8000" dirty="0" smtClean="0">
                <a:solidFill>
                  <a:srgbClr val="CC3300"/>
                </a:solidFill>
                <a:latin typeface="Times New Roman" pitchFamily="18" charset="0"/>
                <a:cs typeface="Times New Roman" pitchFamily="18" charset="0"/>
              </a:rPr>
              <a:t>3) </a:t>
            </a:r>
            <a:r>
              <a:rPr lang="en-US" sz="8000" b="1" dirty="0" smtClean="0">
                <a:solidFill>
                  <a:srgbClr val="CC3300"/>
                </a:solidFill>
                <a:latin typeface="Times New Roman" pitchFamily="18" charset="0"/>
                <a:cs typeface="Times New Roman" pitchFamily="18" charset="0"/>
              </a:rPr>
              <a:t>Soil fertility and use of fertilizers</a:t>
            </a:r>
          </a:p>
          <a:p>
            <a:pPr>
              <a:buNone/>
            </a:pPr>
            <a:r>
              <a:rPr lang="en-US" sz="8000" dirty="0" smtClean="0">
                <a:latin typeface="Times New Roman" pitchFamily="18" charset="0"/>
                <a:cs typeface="Times New Roman" pitchFamily="18" charset="0"/>
              </a:rPr>
              <a:t>-</a:t>
            </a:r>
            <a:r>
              <a:rPr lang="en-US" sz="8000" dirty="0" smtClean="0">
                <a:solidFill>
                  <a:schemeClr val="tx1">
                    <a:lumMod val="95000"/>
                    <a:lumOff val="5000"/>
                  </a:schemeClr>
                </a:solidFill>
                <a:latin typeface="Times New Roman" pitchFamily="18" charset="0"/>
                <a:cs typeface="Times New Roman" pitchFamily="18" charset="0"/>
              </a:rPr>
              <a:t>Lack of nutrients in the soil can seriously affect the fresh produce at harvest. Too much of </a:t>
            </a:r>
            <a:r>
              <a:rPr lang="en-US" sz="8000" dirty="0" err="1" smtClean="0">
                <a:solidFill>
                  <a:schemeClr val="tx1">
                    <a:lumMod val="95000"/>
                    <a:lumOff val="5000"/>
                  </a:schemeClr>
                </a:solidFill>
                <a:latin typeface="Times New Roman" pitchFamily="18" charset="0"/>
                <a:cs typeface="Times New Roman" pitchFamily="18" charset="0"/>
              </a:rPr>
              <a:t>fert</a:t>
            </a:r>
            <a:r>
              <a:rPr lang="en-US" sz="8000" dirty="0" smtClean="0">
                <a:solidFill>
                  <a:schemeClr val="tx1">
                    <a:lumMod val="95000"/>
                    <a:lumOff val="5000"/>
                  </a:schemeClr>
                </a:solidFill>
                <a:latin typeface="Times New Roman" pitchFamily="18" charset="0"/>
                <a:cs typeface="Times New Roman" pitchFamily="18" charset="0"/>
              </a:rPr>
              <a:t>…… can harvest the development of post harvest condition of some produce.</a:t>
            </a:r>
            <a:endParaRPr lang="en-US" sz="8000" dirty="0">
              <a:solidFill>
                <a:schemeClr val="tx1">
                  <a:lumMod val="95000"/>
                  <a:lumOff val="5000"/>
                </a:schemeClr>
              </a:solidFill>
              <a:latin typeface="Times New Roman" pitchFamily="18" charset="0"/>
              <a:cs typeface="Times New Roman" pitchFamily="18" charset="0"/>
            </a:endParaRPr>
          </a:p>
        </p:txBody>
      </p:sp>
      <p:sp>
        <p:nvSpPr>
          <p:cNvPr id="4" name="Rectangle 3"/>
          <p:cNvSpPr/>
          <p:nvPr/>
        </p:nvSpPr>
        <p:spPr>
          <a:xfrm>
            <a:off x="533400" y="381000"/>
            <a:ext cx="8153400" cy="523220"/>
          </a:xfrm>
          <a:prstGeom prst="rect">
            <a:avLst/>
          </a:prstGeom>
        </p:spPr>
        <p:txBody>
          <a:bodyPr wrap="square">
            <a:spAutoFit/>
          </a:bodyPr>
          <a:lstStyle/>
          <a:p>
            <a:r>
              <a:rPr lang="en-US" sz="2800" b="1" dirty="0" smtClean="0">
                <a:solidFill>
                  <a:schemeClr val="accent6">
                    <a:lumMod val="75000"/>
                  </a:schemeClr>
                </a:solidFill>
                <a:latin typeface="Times New Roman" pitchFamily="18" charset="0"/>
                <a:cs typeface="Times New Roman" pitchFamily="18" charset="0"/>
              </a:rPr>
              <a:t>Pre harvest factors affecting quality</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2920" y="530352"/>
            <a:ext cx="8183880" cy="5870448"/>
          </a:xfrm>
        </p:spPr>
        <p:txBody>
          <a:bodyPr>
            <a:normAutofit fontScale="92500"/>
          </a:bodyPr>
          <a:lstStyle/>
          <a:p>
            <a:pPr>
              <a:buNone/>
            </a:pPr>
            <a:endParaRPr lang="en-US" sz="1700" dirty="0" smtClean="0">
              <a:solidFill>
                <a:srgbClr val="CC3300"/>
              </a:solidFill>
              <a:latin typeface="Times New Roman" pitchFamily="18" charset="0"/>
              <a:cs typeface="Times New Roman" pitchFamily="18" charset="0"/>
            </a:endParaRPr>
          </a:p>
          <a:p>
            <a:pPr>
              <a:buNone/>
            </a:pPr>
            <a:endParaRPr lang="en-US" sz="1700" dirty="0" smtClean="0">
              <a:solidFill>
                <a:srgbClr val="CC3300"/>
              </a:solidFill>
              <a:latin typeface="Times New Roman" pitchFamily="18" charset="0"/>
              <a:cs typeface="Times New Roman" pitchFamily="18" charset="0"/>
            </a:endParaRPr>
          </a:p>
          <a:p>
            <a:pPr>
              <a:buNone/>
            </a:pPr>
            <a:endParaRPr lang="en-US" sz="1700" dirty="0" smtClean="0">
              <a:solidFill>
                <a:srgbClr val="CC3300"/>
              </a:solidFill>
              <a:latin typeface="Times New Roman" pitchFamily="18" charset="0"/>
              <a:cs typeface="Times New Roman" pitchFamily="18" charset="0"/>
            </a:endParaRPr>
          </a:p>
          <a:p>
            <a:pPr>
              <a:buNone/>
            </a:pPr>
            <a:r>
              <a:rPr lang="en-US" sz="2400" dirty="0" smtClean="0">
                <a:solidFill>
                  <a:srgbClr val="CC3300"/>
                </a:solidFill>
                <a:latin typeface="Times New Roman" pitchFamily="18" charset="0"/>
                <a:cs typeface="Times New Roman" pitchFamily="18" charset="0"/>
              </a:rPr>
              <a:t>4)</a:t>
            </a:r>
            <a:r>
              <a:rPr lang="en-US" sz="2400" b="1" dirty="0" smtClean="0">
                <a:solidFill>
                  <a:srgbClr val="CC3300"/>
                </a:solidFill>
                <a:latin typeface="Times New Roman" pitchFamily="18" charset="0"/>
                <a:cs typeface="Times New Roman" pitchFamily="18" charset="0"/>
              </a:rPr>
              <a:t>Mineral nutrition</a:t>
            </a:r>
          </a:p>
          <a:p>
            <a:pPr>
              <a:buNone/>
            </a:pPr>
            <a:r>
              <a:rPr lang="en-US" sz="2400" dirty="0" smtClean="0">
                <a:latin typeface="Times New Roman" pitchFamily="18" charset="0"/>
                <a:cs typeface="Times New Roman" pitchFamily="18" charset="0"/>
              </a:rPr>
              <a:t>Deficiencies or excess or imbalance of various nutrients are known to result in disorders that can limit the storage life of many fruit and vegetables.</a:t>
            </a:r>
          </a:p>
          <a:p>
            <a:pPr>
              <a:buNone/>
            </a:pPr>
            <a:r>
              <a:rPr lang="en-US" sz="2400" b="1" dirty="0" smtClean="0">
                <a:solidFill>
                  <a:srgbClr val="CC3300"/>
                </a:solidFill>
                <a:latin typeface="Times New Roman" pitchFamily="18" charset="0"/>
                <a:cs typeface="Times New Roman" pitchFamily="18" charset="0"/>
              </a:rPr>
              <a:t>5)Foliar nutrient spray</a:t>
            </a:r>
          </a:p>
          <a:p>
            <a:pPr>
              <a:buNone/>
            </a:pPr>
            <a:r>
              <a:rPr lang="en-US" sz="2400" dirty="0" smtClean="0">
                <a:latin typeface="Times New Roman" pitchFamily="18" charset="0"/>
                <a:cs typeface="Times New Roman" pitchFamily="18" charset="0"/>
              </a:rPr>
              <a:t>Ca is often considered to be the most important mineral dement in determining fruit quality, especially in apples and pears where it has been demonstrated </a:t>
            </a:r>
            <a:r>
              <a:rPr lang="en-US" sz="2400" dirty="0" smtClean="0">
                <a:latin typeface="Times New Roman" pitchFamily="18" charset="0"/>
                <a:cs typeface="Times New Roman" pitchFamily="18" charset="0"/>
              </a:rPr>
              <a:t>to reduce </a:t>
            </a:r>
            <a:r>
              <a:rPr lang="en-US" sz="2400" dirty="0" smtClean="0">
                <a:latin typeface="Times New Roman" pitchFamily="18" charset="0"/>
                <a:cs typeface="Times New Roman" pitchFamily="18" charset="0"/>
              </a:rPr>
              <a:t>metabolic disorders, maintain firmness and reduce decay.</a:t>
            </a:r>
          </a:p>
          <a:p>
            <a:pPr>
              <a:buNone/>
            </a:pPr>
            <a:r>
              <a:rPr lang="en-US" sz="2400" dirty="0" smtClean="0">
                <a:solidFill>
                  <a:srgbClr val="CC3300"/>
                </a:solidFill>
                <a:latin typeface="Times New Roman" pitchFamily="18" charset="0"/>
                <a:cs typeface="Times New Roman" pitchFamily="18" charset="0"/>
              </a:rPr>
              <a:t>6)</a:t>
            </a:r>
            <a:r>
              <a:rPr lang="en-US" sz="2400" b="1" dirty="0" smtClean="0">
                <a:solidFill>
                  <a:srgbClr val="CC3300"/>
                </a:solidFill>
                <a:latin typeface="Times New Roman" pitchFamily="18" charset="0"/>
                <a:cs typeface="Times New Roman" pitchFamily="18" charset="0"/>
              </a:rPr>
              <a:t>Cultivation practices:</a:t>
            </a:r>
          </a:p>
          <a:p>
            <a:pPr>
              <a:buNone/>
            </a:pPr>
            <a:r>
              <a:rPr lang="en-US" sz="2400" dirty="0" smtClean="0">
                <a:latin typeface="Times New Roman" pitchFamily="18" charset="0"/>
                <a:cs typeface="Times New Roman" pitchFamily="18" charset="0"/>
              </a:rPr>
              <a:t>Good management practices are very much important in achieving good yields and quality of fresh produced (i.e. weed control, crop hygiene, pesticides and herbicides, growth regulating chemicals).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86800" cy="6463308"/>
          </a:xfrm>
          <a:prstGeom prst="rect">
            <a:avLst/>
          </a:prstGeom>
        </p:spPr>
        <p:txBody>
          <a:bodyPr wrap="square">
            <a:spAutoFit/>
          </a:bodyPr>
          <a:lstStyle/>
          <a:p>
            <a:pPr>
              <a:lnSpc>
                <a:spcPct val="150000"/>
              </a:lnSpc>
            </a:pPr>
            <a:r>
              <a:rPr lang="en-US" sz="2800" b="1" dirty="0" smtClean="0">
                <a:solidFill>
                  <a:schemeClr val="accent6">
                    <a:lumMod val="75000"/>
                  </a:schemeClr>
                </a:solidFill>
                <a:latin typeface="Times New Roman" pitchFamily="18" charset="0"/>
                <a:cs typeface="Times New Roman" pitchFamily="18" charset="0"/>
              </a:rPr>
              <a:t>Post harvest factors affecting quality</a:t>
            </a:r>
            <a:endParaRPr lang="en-US" sz="2800" b="1" dirty="0" smtClean="0">
              <a:solidFill>
                <a:srgbClr val="C00000"/>
              </a:solidFill>
            </a:endParaRPr>
          </a:p>
          <a:p>
            <a:pPr>
              <a:lnSpc>
                <a:spcPct val="150000"/>
              </a:lnSpc>
            </a:pPr>
            <a:r>
              <a:rPr lang="en-US" sz="2800" b="1" dirty="0" smtClean="0">
                <a:solidFill>
                  <a:srgbClr val="C00000"/>
                </a:solidFill>
              </a:rPr>
              <a:t>1)Curing:</a:t>
            </a:r>
          </a:p>
          <a:p>
            <a:pPr algn="just">
              <a:lnSpc>
                <a:spcPct val="150000"/>
              </a:lnSpc>
              <a:buFont typeface="Wingdings" pitchFamily="2" charset="2"/>
              <a:buChar char="Ø"/>
            </a:pPr>
            <a:r>
              <a:rPr lang="en-US" sz="2400" dirty="0" smtClean="0">
                <a:solidFill>
                  <a:srgbClr val="1E03BD"/>
                </a:solidFill>
              </a:rPr>
              <a:t> It </a:t>
            </a:r>
            <a:r>
              <a:rPr lang="en-US" sz="2400" dirty="0" smtClean="0">
                <a:solidFill>
                  <a:srgbClr val="1E03BD"/>
                </a:solidFill>
              </a:rPr>
              <a:t>is done immediately after harvesting. It strengthens the skin. </a:t>
            </a:r>
            <a:endParaRPr lang="en-US" sz="2400" dirty="0" smtClean="0">
              <a:solidFill>
                <a:srgbClr val="1E03BD"/>
              </a:solidFill>
            </a:endParaRPr>
          </a:p>
          <a:p>
            <a:pPr algn="just">
              <a:lnSpc>
                <a:spcPct val="150000"/>
              </a:lnSpc>
              <a:buFont typeface="Wingdings" pitchFamily="2" charset="2"/>
              <a:buChar char="Ø"/>
            </a:pPr>
            <a:r>
              <a:rPr lang="en-US" sz="2400" dirty="0" smtClean="0">
                <a:solidFill>
                  <a:srgbClr val="FF0000"/>
                </a:solidFill>
              </a:rPr>
              <a:t> The </a:t>
            </a:r>
            <a:r>
              <a:rPr lang="en-US" sz="2400" dirty="0" smtClean="0">
                <a:solidFill>
                  <a:srgbClr val="FF0000"/>
                </a:solidFill>
              </a:rPr>
              <a:t>process is induced at a relatively higher temperature and humidity involving sterilization of outer tissues followed by the development of wound periderm which acts as an effective barrier against infection and water loss. </a:t>
            </a:r>
            <a:endParaRPr lang="en-US" sz="2400" dirty="0" smtClean="0">
              <a:solidFill>
                <a:srgbClr val="FF0000"/>
              </a:solidFill>
            </a:endParaRPr>
          </a:p>
          <a:p>
            <a:pPr algn="just">
              <a:lnSpc>
                <a:spcPct val="150000"/>
              </a:lnSpc>
              <a:buFont typeface="Wingdings" pitchFamily="2" charset="2"/>
              <a:buChar char="Ø"/>
            </a:pPr>
            <a:r>
              <a:rPr lang="en-US" sz="2400" dirty="0" smtClean="0">
                <a:solidFill>
                  <a:srgbClr val="1E03BD"/>
                </a:solidFill>
              </a:rPr>
              <a:t> It </a:t>
            </a:r>
            <a:r>
              <a:rPr lang="en-US" sz="2400" dirty="0" smtClean="0">
                <a:solidFill>
                  <a:srgbClr val="1E03BD"/>
                </a:solidFill>
              </a:rPr>
              <a:t>is favored by high temperature and high humidity. </a:t>
            </a:r>
            <a:endParaRPr lang="en-US" sz="2400" dirty="0" smtClean="0">
              <a:solidFill>
                <a:srgbClr val="1E03BD"/>
              </a:solidFill>
            </a:endParaRPr>
          </a:p>
          <a:p>
            <a:pPr algn="just">
              <a:lnSpc>
                <a:spcPct val="150000"/>
              </a:lnSpc>
              <a:buFont typeface="Wingdings" pitchFamily="2" charset="2"/>
              <a:buChar char="Ø"/>
            </a:pPr>
            <a:r>
              <a:rPr lang="en-US" sz="2400" dirty="0" smtClean="0">
                <a:solidFill>
                  <a:srgbClr val="FF0000"/>
                </a:solidFill>
              </a:rPr>
              <a:t> Potato</a:t>
            </a:r>
            <a:r>
              <a:rPr lang="en-US" sz="2400" dirty="0" smtClean="0">
                <a:solidFill>
                  <a:srgbClr val="FF0000"/>
                </a:solidFill>
              </a:rPr>
              <a:t>, sweet potato, colocasia, onion, garlic are cured prior to storage or marketing</a:t>
            </a:r>
            <a:r>
              <a:rPr lang="en-US" sz="2400" dirty="0" smtClean="0">
                <a:solidFill>
                  <a:srgbClr val="0070C0"/>
                </a:solidFill>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458200" cy="6186309"/>
          </a:xfrm>
          <a:prstGeom prst="rect">
            <a:avLst/>
          </a:prstGeom>
        </p:spPr>
        <p:txBody>
          <a:bodyPr wrap="square">
            <a:spAutoFit/>
          </a:bodyPr>
          <a:lstStyle/>
          <a:p>
            <a:pPr algn="just">
              <a:lnSpc>
                <a:spcPct val="150000"/>
              </a:lnSpc>
              <a:buFont typeface="Wingdings" pitchFamily="2" charset="2"/>
              <a:buChar char="Ø"/>
            </a:pPr>
            <a:r>
              <a:rPr lang="en-US" sz="2400" dirty="0" smtClean="0">
                <a:solidFill>
                  <a:srgbClr val="1E03BD"/>
                </a:solidFill>
              </a:rPr>
              <a:t> In </a:t>
            </a:r>
            <a:r>
              <a:rPr lang="en-US" sz="2400" dirty="0" smtClean="0">
                <a:solidFill>
                  <a:srgbClr val="1E03BD"/>
                </a:solidFill>
              </a:rPr>
              <a:t>Sweet potato this condition is most rapid at 33</a:t>
            </a:r>
            <a:r>
              <a:rPr lang="en-US" sz="2400" baseline="30000" dirty="0" smtClean="0">
                <a:solidFill>
                  <a:srgbClr val="1E03BD"/>
                </a:solidFill>
              </a:rPr>
              <a:t>O</a:t>
            </a:r>
            <a:r>
              <a:rPr lang="en-US" sz="2400" dirty="0" smtClean="0">
                <a:solidFill>
                  <a:srgbClr val="1E03BD"/>
                </a:solidFill>
              </a:rPr>
              <a:t>C and relative humidity of 95%. </a:t>
            </a:r>
            <a:endParaRPr lang="en-US" sz="2400" dirty="0" smtClean="0">
              <a:solidFill>
                <a:srgbClr val="1E03BD"/>
              </a:solidFill>
            </a:endParaRPr>
          </a:p>
          <a:p>
            <a:pPr algn="just">
              <a:lnSpc>
                <a:spcPct val="150000"/>
              </a:lnSpc>
              <a:buFont typeface="Wingdings" pitchFamily="2" charset="2"/>
              <a:buChar char="Ø"/>
            </a:pPr>
            <a:r>
              <a:rPr lang="en-US" sz="2400" dirty="0" smtClean="0">
                <a:solidFill>
                  <a:srgbClr val="FF0000"/>
                </a:solidFill>
              </a:rPr>
              <a:t> Potato </a:t>
            </a:r>
            <a:r>
              <a:rPr lang="en-US" sz="2400" dirty="0" smtClean="0">
                <a:solidFill>
                  <a:srgbClr val="FF0000"/>
                </a:solidFill>
              </a:rPr>
              <a:t>tubers are held at 18</a:t>
            </a:r>
            <a:r>
              <a:rPr lang="en-US" sz="2400" baseline="30000" dirty="0" smtClean="0">
                <a:solidFill>
                  <a:srgbClr val="FF0000"/>
                </a:solidFill>
              </a:rPr>
              <a:t>O</a:t>
            </a:r>
            <a:r>
              <a:rPr lang="en-US" sz="2400" dirty="0" smtClean="0">
                <a:solidFill>
                  <a:srgbClr val="FF0000"/>
                </a:solidFill>
              </a:rPr>
              <a:t>C for 2 days and then at 7</a:t>
            </a:r>
            <a:r>
              <a:rPr lang="en-US" sz="2400" baseline="30000" dirty="0" smtClean="0">
                <a:solidFill>
                  <a:srgbClr val="FF0000"/>
                </a:solidFill>
              </a:rPr>
              <a:t>O</a:t>
            </a:r>
            <a:r>
              <a:rPr lang="en-US" sz="2400" dirty="0" smtClean="0">
                <a:solidFill>
                  <a:srgbClr val="FF0000"/>
                </a:solidFill>
              </a:rPr>
              <a:t>C-10</a:t>
            </a:r>
            <a:r>
              <a:rPr lang="en-US" sz="2400" baseline="30000" dirty="0" smtClean="0">
                <a:solidFill>
                  <a:srgbClr val="FF0000"/>
                </a:solidFill>
              </a:rPr>
              <a:t>O</a:t>
            </a:r>
            <a:r>
              <a:rPr lang="en-US" sz="2400" dirty="0" smtClean="0">
                <a:solidFill>
                  <a:srgbClr val="FF0000"/>
                </a:solidFill>
              </a:rPr>
              <a:t>C for 10-12 days </a:t>
            </a:r>
            <a:r>
              <a:rPr lang="en-US" sz="2400" dirty="0" smtClean="0">
                <a:solidFill>
                  <a:srgbClr val="FF0000"/>
                </a:solidFill>
              </a:rPr>
              <a:t>at 90</a:t>
            </a:r>
            <a:r>
              <a:rPr lang="en-US" sz="2400" dirty="0" smtClean="0">
                <a:solidFill>
                  <a:srgbClr val="FF0000"/>
                </a:solidFill>
              </a:rPr>
              <a:t>% relative humidity. Curing also reduces the moisture content especially in onion and garlic</a:t>
            </a:r>
            <a:r>
              <a:rPr lang="en-US" sz="2400" dirty="0" smtClean="0">
                <a:solidFill>
                  <a:srgbClr val="FF0000"/>
                </a:solidFill>
              </a:rPr>
              <a:t>.</a:t>
            </a:r>
          </a:p>
          <a:p>
            <a:pPr algn="just">
              <a:lnSpc>
                <a:spcPct val="150000"/>
              </a:lnSpc>
              <a:buFont typeface="Wingdings" pitchFamily="2" charset="2"/>
              <a:buChar char="Ø"/>
            </a:pPr>
            <a:r>
              <a:rPr lang="en-US" sz="2400" dirty="0" smtClean="0">
                <a:solidFill>
                  <a:srgbClr val="1E03BD"/>
                </a:solidFill>
              </a:rPr>
              <a:t> </a:t>
            </a:r>
            <a:r>
              <a:rPr lang="en-US" sz="2400" dirty="0" smtClean="0">
                <a:solidFill>
                  <a:srgbClr val="1E03BD"/>
                </a:solidFill>
              </a:rPr>
              <a:t>Drying of superficial leaves of onion bulbs protects them </a:t>
            </a:r>
            <a:r>
              <a:rPr lang="en-US" sz="2400" dirty="0" smtClean="0">
                <a:solidFill>
                  <a:srgbClr val="1E03BD"/>
                </a:solidFill>
              </a:rPr>
              <a:t>from microbial </a:t>
            </a:r>
            <a:r>
              <a:rPr lang="en-US" sz="2400" dirty="0" smtClean="0">
                <a:solidFill>
                  <a:srgbClr val="1E03BD"/>
                </a:solidFill>
              </a:rPr>
              <a:t>infection in storage.    </a:t>
            </a:r>
            <a:endParaRPr lang="en-US" sz="2400" dirty="0" smtClean="0">
              <a:solidFill>
                <a:srgbClr val="1E03BD"/>
              </a:solidFill>
            </a:endParaRPr>
          </a:p>
          <a:p>
            <a:pPr algn="just">
              <a:lnSpc>
                <a:spcPct val="150000"/>
              </a:lnSpc>
              <a:buFont typeface="Wingdings" pitchFamily="2" charset="2"/>
              <a:buChar char="Ø"/>
            </a:pPr>
            <a:r>
              <a:rPr lang="en-US" sz="2400" dirty="0" smtClean="0">
                <a:solidFill>
                  <a:srgbClr val="FF0000"/>
                </a:solidFill>
              </a:rPr>
              <a:t>Maximum </a:t>
            </a:r>
            <a:r>
              <a:rPr lang="en-US" sz="2400" dirty="0" smtClean="0">
                <a:solidFill>
                  <a:srgbClr val="FF0000"/>
                </a:solidFill>
              </a:rPr>
              <a:t>safe temperature for onion curing at field is 37.8</a:t>
            </a:r>
            <a:r>
              <a:rPr lang="en-US" sz="2400" baseline="30000" dirty="0" smtClean="0">
                <a:solidFill>
                  <a:srgbClr val="FF0000"/>
                </a:solidFill>
              </a:rPr>
              <a:t>O</a:t>
            </a:r>
            <a:r>
              <a:rPr lang="en-US" sz="2400" dirty="0" smtClean="0">
                <a:solidFill>
                  <a:srgbClr val="FF0000"/>
                </a:solidFill>
              </a:rPr>
              <a:t>C for 3-5 days. </a:t>
            </a:r>
            <a:endParaRPr lang="en-US" sz="2400" dirty="0" smtClean="0">
              <a:solidFill>
                <a:srgbClr val="FF0000"/>
              </a:solidFill>
            </a:endParaRPr>
          </a:p>
          <a:p>
            <a:pPr algn="just">
              <a:lnSpc>
                <a:spcPct val="150000"/>
              </a:lnSpc>
              <a:buFont typeface="Wingdings" pitchFamily="2" charset="2"/>
              <a:buChar char="Ø"/>
            </a:pPr>
            <a:r>
              <a:rPr lang="en-US" sz="2400" dirty="0" smtClean="0">
                <a:solidFill>
                  <a:srgbClr val="1E03BD"/>
                </a:solidFill>
              </a:rPr>
              <a:t>Artificial </a:t>
            </a:r>
            <a:r>
              <a:rPr lang="en-US" sz="2400" dirty="0" smtClean="0">
                <a:solidFill>
                  <a:srgbClr val="1E03BD"/>
                </a:solidFill>
              </a:rPr>
              <a:t>curing of onions in crates at 40</a:t>
            </a:r>
            <a:r>
              <a:rPr lang="en-US" sz="2400" baseline="30000" dirty="0" smtClean="0">
                <a:solidFill>
                  <a:srgbClr val="1E03BD"/>
                </a:solidFill>
              </a:rPr>
              <a:t>O</a:t>
            </a:r>
            <a:r>
              <a:rPr lang="en-US" sz="2400" dirty="0" smtClean="0">
                <a:solidFill>
                  <a:srgbClr val="1E03BD"/>
                </a:solidFill>
              </a:rPr>
              <a:t>C for 16 hours reduces rot losses in storage.</a:t>
            </a:r>
            <a:endParaRPr lang="en-US" sz="2400" dirty="0">
              <a:solidFill>
                <a:srgbClr val="1E03BD"/>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5479"/>
            <a:ext cx="8839200" cy="6740307"/>
          </a:xfrm>
          <a:prstGeom prst="rect">
            <a:avLst/>
          </a:prstGeom>
        </p:spPr>
        <p:txBody>
          <a:bodyPr wrap="square">
            <a:spAutoFit/>
          </a:bodyPr>
          <a:lstStyle/>
          <a:p>
            <a:pPr algn="just">
              <a:lnSpc>
                <a:spcPct val="150000"/>
              </a:lnSpc>
              <a:tabLst>
                <a:tab pos="1946275" algn="l"/>
              </a:tabLst>
            </a:pPr>
            <a:r>
              <a:rPr lang="en-US" sz="2400" b="1" dirty="0" smtClean="0">
                <a:solidFill>
                  <a:srgbClr val="C00000"/>
                </a:solidFill>
              </a:rPr>
              <a:t>2)De-greening: </a:t>
            </a:r>
            <a:r>
              <a:rPr lang="en-US" sz="2200" dirty="0" smtClean="0">
                <a:solidFill>
                  <a:srgbClr val="0070C0"/>
                </a:solidFill>
              </a:rPr>
              <a:t>It is the process of decomposing green pigments in fruits usually by applying ethylene or other similar metabolic inducers to give a fruit its characteristic colour as preferred by the consumer. </a:t>
            </a:r>
          </a:p>
          <a:p>
            <a:pPr algn="just">
              <a:lnSpc>
                <a:spcPct val="150000"/>
              </a:lnSpc>
              <a:buFont typeface="Wingdings" pitchFamily="2" charset="2"/>
              <a:buChar char="Ø"/>
              <a:tabLst>
                <a:tab pos="1946275" algn="l"/>
              </a:tabLst>
            </a:pPr>
            <a:r>
              <a:rPr lang="en-US" sz="2200" dirty="0" smtClean="0">
                <a:solidFill>
                  <a:srgbClr val="FF0000"/>
                </a:solidFill>
              </a:rPr>
              <a:t> </a:t>
            </a:r>
            <a:r>
              <a:rPr lang="en-US" sz="2200" dirty="0" smtClean="0">
                <a:solidFill>
                  <a:srgbClr val="FF0000"/>
                </a:solidFill>
              </a:rPr>
              <a:t>It </a:t>
            </a:r>
            <a:r>
              <a:rPr lang="en-US" sz="2200" dirty="0" smtClean="0">
                <a:solidFill>
                  <a:srgbClr val="FF0000"/>
                </a:solidFill>
              </a:rPr>
              <a:t>is applicable to banana, mango, citrus and tomato. </a:t>
            </a:r>
            <a:endParaRPr lang="en-US" sz="2200" dirty="0" smtClean="0">
              <a:solidFill>
                <a:srgbClr val="FF0000"/>
              </a:solidFill>
            </a:endParaRPr>
          </a:p>
          <a:p>
            <a:pPr algn="just">
              <a:lnSpc>
                <a:spcPct val="150000"/>
              </a:lnSpc>
              <a:buFont typeface="Wingdings" pitchFamily="2" charset="2"/>
              <a:buChar char="Ø"/>
              <a:tabLst>
                <a:tab pos="1946275" algn="l"/>
              </a:tabLst>
            </a:pPr>
            <a:r>
              <a:rPr lang="en-US" sz="2200" dirty="0" smtClean="0">
                <a:solidFill>
                  <a:srgbClr val="1E03BD"/>
                </a:solidFill>
              </a:rPr>
              <a:t> The </a:t>
            </a:r>
            <a:r>
              <a:rPr lang="en-US" sz="2200" dirty="0" smtClean="0">
                <a:solidFill>
                  <a:srgbClr val="1E03BD"/>
                </a:solidFill>
              </a:rPr>
              <a:t>time required to degreen a fruit depends upon the degree of natural colour break at maturity. </a:t>
            </a:r>
            <a:endParaRPr lang="en-US" sz="2200" dirty="0" smtClean="0">
              <a:solidFill>
                <a:srgbClr val="1E03BD"/>
              </a:solidFill>
            </a:endParaRPr>
          </a:p>
          <a:p>
            <a:pPr algn="just">
              <a:lnSpc>
                <a:spcPct val="150000"/>
              </a:lnSpc>
              <a:buFont typeface="Wingdings" pitchFamily="2" charset="2"/>
              <a:buChar char="Ø"/>
              <a:tabLst>
                <a:tab pos="1946275" algn="l"/>
              </a:tabLst>
            </a:pPr>
            <a:r>
              <a:rPr lang="en-US" sz="2200" dirty="0" smtClean="0">
                <a:solidFill>
                  <a:srgbClr val="FF0000"/>
                </a:solidFill>
              </a:rPr>
              <a:t> The </a:t>
            </a:r>
            <a:r>
              <a:rPr lang="en-US" sz="2200" dirty="0" smtClean="0">
                <a:solidFill>
                  <a:srgbClr val="FF0000"/>
                </a:solidFill>
              </a:rPr>
              <a:t>higher the green colour and more mature a fruit is, the less time is required to reduce the chlorophyll to a desired level. </a:t>
            </a:r>
            <a:endParaRPr lang="en-US" sz="2200" dirty="0" smtClean="0">
              <a:solidFill>
                <a:srgbClr val="FF0000"/>
              </a:solidFill>
            </a:endParaRPr>
          </a:p>
          <a:p>
            <a:pPr algn="just">
              <a:lnSpc>
                <a:spcPct val="150000"/>
              </a:lnSpc>
              <a:buFont typeface="Wingdings" pitchFamily="2" charset="2"/>
              <a:buChar char="Ø"/>
              <a:tabLst>
                <a:tab pos="1946275" algn="l"/>
              </a:tabLst>
            </a:pPr>
            <a:r>
              <a:rPr lang="en-US" sz="2200" dirty="0" smtClean="0">
                <a:solidFill>
                  <a:srgbClr val="1E03BD"/>
                </a:solidFill>
              </a:rPr>
              <a:t> </a:t>
            </a:r>
            <a:r>
              <a:rPr lang="en-US" sz="2200" dirty="0" smtClean="0">
                <a:solidFill>
                  <a:srgbClr val="1E03BD"/>
                </a:solidFill>
              </a:rPr>
              <a:t>De-greening </a:t>
            </a:r>
            <a:r>
              <a:rPr lang="en-US" sz="2200" dirty="0" smtClean="0">
                <a:solidFill>
                  <a:srgbClr val="1E03BD"/>
                </a:solidFill>
              </a:rPr>
              <a:t>is carried out in special treating rooms with controlled temperature and humidity in which low concentrations ethylene (20ppm) is applied to keep the CO2 level below 1 % (Low colouring). The ethylene should be supplied from a gas cylinder. </a:t>
            </a:r>
            <a:endParaRPr lang="en-US" sz="2200" dirty="0">
              <a:solidFill>
                <a:srgbClr val="1E03BD"/>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6172200"/>
          </a:xfrm>
          <a:prstGeom prst="rect">
            <a:avLst/>
          </a:prstGeom>
        </p:spPr>
        <p:txBody>
          <a:bodyPr wrap="square">
            <a:spAutoFit/>
          </a:bodyPr>
          <a:lstStyle/>
          <a:p>
            <a:pPr algn="just">
              <a:lnSpc>
                <a:spcPct val="150000"/>
              </a:lnSpc>
              <a:buFont typeface="Wingdings" pitchFamily="2" charset="2"/>
              <a:buChar char="Ø"/>
            </a:pPr>
            <a:r>
              <a:rPr lang="en-US" sz="2200" dirty="0" smtClean="0">
                <a:solidFill>
                  <a:srgbClr val="FF0000"/>
                </a:solidFill>
              </a:rPr>
              <a:t> </a:t>
            </a:r>
            <a:r>
              <a:rPr lang="en-US" sz="2400" dirty="0" smtClean="0">
                <a:solidFill>
                  <a:srgbClr val="FF0000"/>
                </a:solidFill>
              </a:rPr>
              <a:t>These rooms are thoroughly ventilated to keep the CO2 level below 1%, which does not allow higher </a:t>
            </a:r>
            <a:r>
              <a:rPr lang="en-US" sz="2400" dirty="0" err="1" smtClean="0">
                <a:solidFill>
                  <a:srgbClr val="FF0000"/>
                </a:solidFill>
              </a:rPr>
              <a:t>colouring</a:t>
            </a:r>
            <a:r>
              <a:rPr lang="en-US" sz="2400" dirty="0" smtClean="0">
                <a:solidFill>
                  <a:srgbClr val="FF0000"/>
                </a:solidFill>
              </a:rPr>
              <a:t>. </a:t>
            </a:r>
            <a:endParaRPr lang="en-US" sz="2400" dirty="0" smtClean="0">
              <a:solidFill>
                <a:srgbClr val="FF0000"/>
              </a:solidFill>
            </a:endParaRPr>
          </a:p>
          <a:p>
            <a:pPr algn="just">
              <a:lnSpc>
                <a:spcPct val="150000"/>
              </a:lnSpc>
              <a:buFont typeface="Wingdings" pitchFamily="2" charset="2"/>
              <a:buChar char="Ø"/>
            </a:pPr>
            <a:r>
              <a:rPr lang="en-US" sz="2400" dirty="0" smtClean="0">
                <a:solidFill>
                  <a:srgbClr val="1E03BD"/>
                </a:solidFill>
              </a:rPr>
              <a:t>Ethylene </a:t>
            </a:r>
            <a:r>
              <a:rPr lang="en-US" sz="2400" dirty="0" smtClean="0">
                <a:solidFill>
                  <a:srgbClr val="1E03BD"/>
                </a:solidFill>
              </a:rPr>
              <a:t>accelerates decomposition of chlorophyll </a:t>
            </a:r>
            <a:r>
              <a:rPr lang="en-US" sz="2400" dirty="0" smtClean="0">
                <a:solidFill>
                  <a:srgbClr val="1E03BD"/>
                </a:solidFill>
              </a:rPr>
              <a:t>without </a:t>
            </a:r>
            <a:r>
              <a:rPr lang="en-US" sz="2400" dirty="0" smtClean="0">
                <a:solidFill>
                  <a:srgbClr val="1E03BD"/>
                </a:solidFill>
              </a:rPr>
              <a:t>significantly affecting the synthesis of carotenoids pigments</a:t>
            </a:r>
            <a:r>
              <a:rPr lang="en-US" sz="2400" dirty="0" smtClean="0">
                <a:solidFill>
                  <a:srgbClr val="1E03BD"/>
                </a:solidFill>
              </a:rPr>
              <a:t>.</a:t>
            </a:r>
          </a:p>
          <a:p>
            <a:pPr algn="just">
              <a:lnSpc>
                <a:spcPct val="150000"/>
              </a:lnSpc>
              <a:buFont typeface="Wingdings" pitchFamily="2" charset="2"/>
              <a:buChar char="Ø"/>
            </a:pPr>
            <a:r>
              <a:rPr lang="en-US" sz="2400" dirty="0" smtClean="0">
                <a:solidFill>
                  <a:srgbClr val="FF0000"/>
                </a:solidFill>
              </a:rPr>
              <a:t> </a:t>
            </a:r>
            <a:r>
              <a:rPr lang="en-US" sz="2400" dirty="0" smtClean="0">
                <a:solidFill>
                  <a:srgbClr val="FF0000"/>
                </a:solidFill>
              </a:rPr>
              <a:t>The best degreening temperature is </a:t>
            </a:r>
            <a:r>
              <a:rPr lang="en-US" sz="2400" b="1" dirty="0" smtClean="0">
                <a:solidFill>
                  <a:srgbClr val="FF0000"/>
                </a:solidFill>
                <a:latin typeface="Times New Roman" pitchFamily="18" charset="0"/>
                <a:cs typeface="Times New Roman" pitchFamily="18" charset="0"/>
              </a:rPr>
              <a:t>27</a:t>
            </a:r>
            <a:r>
              <a:rPr lang="en-US" sz="2400" b="1" baseline="30000" dirty="0" smtClean="0">
                <a:solidFill>
                  <a:srgbClr val="FF0000"/>
                </a:solidFill>
                <a:latin typeface="Times New Roman" pitchFamily="18" charset="0"/>
                <a:cs typeface="Times New Roman" pitchFamily="18" charset="0"/>
              </a:rPr>
              <a:t>0</a:t>
            </a:r>
            <a:r>
              <a:rPr lang="en-US" sz="2400" b="1" dirty="0" smtClean="0">
                <a:solidFill>
                  <a:srgbClr val="FF0000"/>
                </a:solidFill>
                <a:latin typeface="Times New Roman" pitchFamily="18" charset="0"/>
                <a:cs typeface="Times New Roman" pitchFamily="18" charset="0"/>
              </a:rPr>
              <a:t>C</a:t>
            </a:r>
            <a:r>
              <a:rPr lang="en-US" sz="2400" dirty="0" smtClean="0">
                <a:solidFill>
                  <a:srgbClr val="FF0000"/>
                </a:solidFill>
              </a:rPr>
              <a:t>. Higher temperature delay degreening. </a:t>
            </a:r>
            <a:endParaRPr lang="en-US" sz="2400" dirty="0" smtClean="0">
              <a:solidFill>
                <a:srgbClr val="FF0000"/>
              </a:solidFill>
            </a:endParaRPr>
          </a:p>
          <a:p>
            <a:pPr algn="just">
              <a:lnSpc>
                <a:spcPct val="150000"/>
              </a:lnSpc>
              <a:buFont typeface="Wingdings" pitchFamily="2" charset="2"/>
              <a:buChar char="Ø"/>
            </a:pPr>
            <a:r>
              <a:rPr lang="en-US" sz="2400" dirty="0" smtClean="0">
                <a:solidFill>
                  <a:srgbClr val="1E03BD"/>
                </a:solidFill>
              </a:rPr>
              <a:t> </a:t>
            </a:r>
            <a:r>
              <a:rPr lang="en-US" sz="2400" dirty="0" smtClean="0">
                <a:solidFill>
                  <a:srgbClr val="1E03BD"/>
                </a:solidFill>
              </a:rPr>
              <a:t>The </a:t>
            </a:r>
            <a:r>
              <a:rPr lang="en-US" sz="2400" dirty="0" smtClean="0">
                <a:solidFill>
                  <a:srgbClr val="1E03BD"/>
                </a:solidFill>
              </a:rPr>
              <a:t>Relative humidity should be 85-90%. Higher humidity levels cause condensation during degreening and are associated with slow degreening and increase in decay. </a:t>
            </a:r>
            <a:endParaRPr lang="en-US" sz="2400" dirty="0" smtClean="0">
              <a:solidFill>
                <a:srgbClr val="1E03BD"/>
              </a:solidFill>
            </a:endParaRPr>
          </a:p>
          <a:p>
            <a:pPr algn="just">
              <a:lnSpc>
                <a:spcPct val="150000"/>
              </a:lnSpc>
              <a:buFont typeface="Wingdings" pitchFamily="2" charset="2"/>
              <a:buChar char="Ø"/>
            </a:pPr>
            <a:r>
              <a:rPr lang="en-US" sz="2400" dirty="0" smtClean="0">
                <a:solidFill>
                  <a:srgbClr val="FF0000"/>
                </a:solidFill>
              </a:rPr>
              <a:t>Low </a:t>
            </a:r>
            <a:r>
              <a:rPr lang="en-US" sz="2400" dirty="0" smtClean="0">
                <a:solidFill>
                  <a:srgbClr val="FF0000"/>
                </a:solidFill>
              </a:rPr>
              <a:t>humidity though checks decay causes excessive shrinkage, shriveling and peel break down</a:t>
            </a:r>
            <a:r>
              <a:rPr lang="en-US" sz="2200" dirty="0" smtClean="0">
                <a:solidFill>
                  <a:srgbClr val="FF0000"/>
                </a:solidFill>
              </a:rPr>
              <a:t>.</a:t>
            </a:r>
            <a:endParaRPr lang="en-US" sz="2200"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09600" y="609600"/>
            <a:ext cx="7924800" cy="526010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382000" cy="5632311"/>
          </a:xfrm>
          <a:prstGeom prst="rect">
            <a:avLst/>
          </a:prstGeom>
        </p:spPr>
        <p:txBody>
          <a:bodyPr wrap="square">
            <a:spAutoFit/>
          </a:bodyPr>
          <a:lstStyle/>
          <a:p>
            <a:pPr algn="just">
              <a:lnSpc>
                <a:spcPct val="150000"/>
              </a:lnSpc>
            </a:pPr>
            <a:r>
              <a:rPr lang="en-US" sz="2400" b="1" dirty="0" smtClean="0">
                <a:solidFill>
                  <a:srgbClr val="C00000"/>
                </a:solidFill>
              </a:rPr>
              <a:t>3)Washing and drying:</a:t>
            </a:r>
          </a:p>
          <a:p>
            <a:pPr algn="just">
              <a:lnSpc>
                <a:spcPct val="150000"/>
              </a:lnSpc>
              <a:buFont typeface="Wingdings" pitchFamily="2" charset="2"/>
              <a:buChar char="Ø"/>
            </a:pPr>
            <a:r>
              <a:rPr lang="en-US" sz="2400" b="1" dirty="0" smtClean="0">
                <a:solidFill>
                  <a:srgbClr val="1E03BD"/>
                </a:solidFill>
              </a:rPr>
              <a:t> </a:t>
            </a:r>
            <a:r>
              <a:rPr lang="en-US" sz="2400" dirty="0" smtClean="0">
                <a:solidFill>
                  <a:srgbClr val="1E03BD"/>
                </a:solidFill>
              </a:rPr>
              <a:t>Most of the fruits and vegetables are washed after harvesting to improve their appearance, prevent wilting and remove primary inoculum load of micro organisms. Hence fungicide or bactericide should be used in washing water</a:t>
            </a:r>
            <a:r>
              <a:rPr lang="en-US" sz="2400" dirty="0" smtClean="0">
                <a:solidFill>
                  <a:srgbClr val="1E03BD"/>
                </a:solidFill>
              </a:rPr>
              <a:t>.</a:t>
            </a:r>
          </a:p>
          <a:p>
            <a:pPr algn="just">
              <a:lnSpc>
                <a:spcPct val="150000"/>
              </a:lnSpc>
              <a:buFont typeface="Wingdings" pitchFamily="2" charset="2"/>
              <a:buChar char="Ø"/>
            </a:pPr>
            <a:r>
              <a:rPr lang="en-US" sz="2400" dirty="0" smtClean="0">
                <a:solidFill>
                  <a:srgbClr val="FF0000"/>
                </a:solidFill>
              </a:rPr>
              <a:t> </a:t>
            </a:r>
            <a:r>
              <a:rPr lang="en-US" sz="2400" dirty="0" smtClean="0">
                <a:solidFill>
                  <a:srgbClr val="FF0000"/>
                </a:solidFill>
              </a:rPr>
              <a:t>Washing </a:t>
            </a:r>
            <a:r>
              <a:rPr lang="en-US" sz="2400" dirty="0" smtClean="0">
                <a:solidFill>
                  <a:srgbClr val="FF0000"/>
                </a:solidFill>
              </a:rPr>
              <a:t>improves shelf life of bananas by delaying their ripening. After washing excess of water should be removed this would otherwise encourage microbial spoilage. </a:t>
            </a:r>
            <a:endParaRPr lang="en-US" sz="2400" dirty="0" smtClean="0">
              <a:solidFill>
                <a:srgbClr val="FF0000"/>
              </a:solidFill>
            </a:endParaRPr>
          </a:p>
          <a:p>
            <a:pPr algn="just">
              <a:lnSpc>
                <a:spcPct val="150000"/>
              </a:lnSpc>
              <a:buFont typeface="Wingdings" pitchFamily="2" charset="2"/>
              <a:buChar char="Ø"/>
            </a:pPr>
            <a:r>
              <a:rPr lang="en-US" sz="2400" dirty="0" smtClean="0">
                <a:solidFill>
                  <a:srgbClr val="1E03BD"/>
                </a:solidFill>
              </a:rPr>
              <a:t> </a:t>
            </a:r>
            <a:r>
              <a:rPr lang="en-US" sz="2400" dirty="0" smtClean="0">
                <a:solidFill>
                  <a:srgbClr val="1E03BD"/>
                </a:solidFill>
              </a:rPr>
              <a:t>Root </a:t>
            </a:r>
            <a:r>
              <a:rPr lang="en-US" sz="2400" dirty="0" smtClean="0">
                <a:solidFill>
                  <a:srgbClr val="1E03BD"/>
                </a:solidFill>
              </a:rPr>
              <a:t>and tuber crops are often washed to remove the soil adhering to them.</a:t>
            </a:r>
            <a:endParaRPr lang="en-US" sz="2400" dirty="0">
              <a:solidFill>
                <a:srgbClr val="1E03BD"/>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05800" cy="4708981"/>
          </a:xfrm>
          <a:prstGeom prst="rect">
            <a:avLst/>
          </a:prstGeom>
        </p:spPr>
        <p:txBody>
          <a:bodyPr wrap="square">
            <a:spAutoFit/>
          </a:bodyPr>
          <a:lstStyle/>
          <a:p>
            <a:pPr>
              <a:lnSpc>
                <a:spcPct val="150000"/>
              </a:lnSpc>
            </a:pPr>
            <a:r>
              <a:rPr lang="en-US" sz="2800" b="1" dirty="0" smtClean="0">
                <a:solidFill>
                  <a:srgbClr val="CC3300"/>
                </a:solidFill>
              </a:rPr>
              <a:t>(4) Sorting and grading</a:t>
            </a:r>
            <a:r>
              <a:rPr lang="en-US" sz="2800" dirty="0" smtClean="0">
                <a:solidFill>
                  <a:srgbClr val="CC3300"/>
                </a:solidFill>
              </a:rPr>
              <a:t>: </a:t>
            </a:r>
          </a:p>
          <a:p>
            <a:pPr algn="just">
              <a:lnSpc>
                <a:spcPct val="150000"/>
              </a:lnSpc>
              <a:buFont typeface="Wingdings" pitchFamily="2" charset="2"/>
              <a:buChar char="Ø"/>
            </a:pPr>
            <a:r>
              <a:rPr lang="en-US" sz="2800" dirty="0" smtClean="0">
                <a:solidFill>
                  <a:srgbClr val="1E03BD"/>
                </a:solidFill>
              </a:rPr>
              <a:t> </a:t>
            </a:r>
            <a:r>
              <a:rPr lang="en-US" sz="2400" dirty="0" smtClean="0">
                <a:solidFill>
                  <a:srgbClr val="1E03BD"/>
                </a:solidFill>
              </a:rPr>
              <a:t>Immature, diseased and badly bruised fruits and vegetables are sorted out. </a:t>
            </a:r>
            <a:endParaRPr lang="en-US" sz="2400" dirty="0" smtClean="0">
              <a:solidFill>
                <a:srgbClr val="1E03BD"/>
              </a:solidFill>
            </a:endParaRPr>
          </a:p>
          <a:p>
            <a:pPr algn="just">
              <a:lnSpc>
                <a:spcPct val="150000"/>
              </a:lnSpc>
              <a:buFont typeface="Wingdings" pitchFamily="2" charset="2"/>
              <a:buChar char="Ø"/>
            </a:pPr>
            <a:r>
              <a:rPr lang="en-US" sz="2400" dirty="0" smtClean="0">
                <a:solidFill>
                  <a:srgbClr val="FF5050"/>
                </a:solidFill>
              </a:rPr>
              <a:t>Most </a:t>
            </a:r>
            <a:r>
              <a:rPr lang="en-US" sz="2400" dirty="0" smtClean="0">
                <a:solidFill>
                  <a:srgbClr val="FF5050"/>
                </a:solidFill>
              </a:rPr>
              <a:t>of the countries have their own set of standards of domestic trade and for international trade standards have also been defined. </a:t>
            </a:r>
            <a:endParaRPr lang="en-US" sz="2400" dirty="0" smtClean="0">
              <a:solidFill>
                <a:srgbClr val="FF5050"/>
              </a:solidFill>
            </a:endParaRPr>
          </a:p>
          <a:p>
            <a:pPr algn="just">
              <a:lnSpc>
                <a:spcPct val="150000"/>
              </a:lnSpc>
              <a:buFont typeface="Wingdings" pitchFamily="2" charset="2"/>
              <a:buChar char="Ø"/>
            </a:pPr>
            <a:r>
              <a:rPr lang="en-US" sz="2400" dirty="0" smtClean="0">
                <a:solidFill>
                  <a:srgbClr val="1E03BD"/>
                </a:solidFill>
              </a:rPr>
              <a:t> </a:t>
            </a:r>
            <a:r>
              <a:rPr lang="en-US" sz="2400" dirty="0" smtClean="0">
                <a:solidFill>
                  <a:srgbClr val="1E03BD"/>
                </a:solidFill>
              </a:rPr>
              <a:t>Grades </a:t>
            </a:r>
            <a:r>
              <a:rPr lang="en-US" sz="2400" dirty="0" smtClean="0">
                <a:solidFill>
                  <a:srgbClr val="1E03BD"/>
                </a:solidFill>
              </a:rPr>
              <a:t>are based on size, weight, colour and shape</a:t>
            </a:r>
            <a:r>
              <a:rPr lang="en-US" sz="2400" dirty="0" smtClean="0">
                <a:solidFill>
                  <a:srgbClr val="1E03BD"/>
                </a:solidFill>
              </a:rPr>
              <a:t>.</a:t>
            </a:r>
          </a:p>
          <a:p>
            <a:pPr algn="just">
              <a:lnSpc>
                <a:spcPct val="150000"/>
              </a:lnSpc>
              <a:buFont typeface="Wingdings" pitchFamily="2" charset="2"/>
              <a:buChar char="Ø"/>
            </a:pPr>
            <a:r>
              <a:rPr lang="en-US" sz="2400" dirty="0" smtClean="0">
                <a:solidFill>
                  <a:srgbClr val="FF5050"/>
                </a:solidFill>
              </a:rPr>
              <a:t> </a:t>
            </a:r>
            <a:r>
              <a:rPr lang="en-US" sz="2400" dirty="0" smtClean="0">
                <a:solidFill>
                  <a:srgbClr val="FF5050"/>
                </a:solidFill>
              </a:rPr>
              <a:t>Grading </a:t>
            </a:r>
            <a:r>
              <a:rPr lang="en-US" sz="2400" dirty="0" smtClean="0">
                <a:solidFill>
                  <a:srgbClr val="FF5050"/>
                </a:solidFill>
              </a:rPr>
              <a:t>is done manually or mechanically.</a:t>
            </a:r>
            <a:endParaRPr lang="en-US" sz="2400" dirty="0">
              <a:solidFill>
                <a:srgbClr val="FF505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971800" y="3352800"/>
            <a:ext cx="2837865" cy="2519680"/>
          </a:xfrm>
          <a:prstGeom prst="rect">
            <a:avLst/>
          </a:prstGeom>
          <a:noFill/>
          <a:ln w="9525">
            <a:noFill/>
            <a:miter lim="800000"/>
            <a:headEnd/>
            <a:tailEnd/>
          </a:ln>
          <a:effectLst/>
        </p:spPr>
      </p:pic>
      <p:pic>
        <p:nvPicPr>
          <p:cNvPr id="3" name="Picture 2" descr="H:\hort\1.jpg"/>
          <p:cNvPicPr>
            <a:picLocks noChangeAspect="1" noChangeArrowheads="1"/>
          </p:cNvPicPr>
          <p:nvPr/>
        </p:nvPicPr>
        <p:blipFill>
          <a:blip r:embed="rId3" cstate="print"/>
          <a:srcRect/>
          <a:stretch>
            <a:fillRect/>
          </a:stretch>
        </p:blipFill>
        <p:spPr bwMode="auto">
          <a:xfrm>
            <a:off x="228600" y="304800"/>
            <a:ext cx="8686800" cy="2362200"/>
          </a:xfrm>
          <a:prstGeom prst="rect">
            <a:avLst/>
          </a:prstGeom>
          <a:noFill/>
        </p:spPr>
      </p:pic>
      <p:pic>
        <p:nvPicPr>
          <p:cNvPr id="4" name="Picture 2"/>
          <p:cNvPicPr>
            <a:picLocks noChangeAspect="1" noChangeArrowheads="1"/>
          </p:cNvPicPr>
          <p:nvPr/>
        </p:nvPicPr>
        <p:blipFill>
          <a:blip r:embed="rId4" cstate="print"/>
          <a:srcRect/>
          <a:stretch>
            <a:fillRect/>
          </a:stretch>
        </p:blipFill>
        <p:spPr bwMode="auto">
          <a:xfrm>
            <a:off x="228601" y="3429000"/>
            <a:ext cx="2667000" cy="2355273"/>
          </a:xfrm>
          <a:prstGeom prst="rect">
            <a:avLst/>
          </a:prstGeom>
          <a:noFill/>
          <a:ln w="9525">
            <a:noFill/>
            <a:miter lim="800000"/>
            <a:headEnd/>
            <a:tailEnd/>
          </a:ln>
          <a:effectLst/>
        </p:spPr>
      </p:pic>
      <p:pic>
        <p:nvPicPr>
          <p:cNvPr id="5" name="Picture 4"/>
          <p:cNvPicPr>
            <a:picLocks noChangeAspect="1" noChangeArrowheads="1"/>
          </p:cNvPicPr>
          <p:nvPr/>
        </p:nvPicPr>
        <p:blipFill>
          <a:blip r:embed="rId5" cstate="print"/>
          <a:srcRect/>
          <a:stretch>
            <a:fillRect/>
          </a:stretch>
        </p:blipFill>
        <p:spPr bwMode="auto">
          <a:xfrm>
            <a:off x="5791200" y="3352800"/>
            <a:ext cx="3048000" cy="2487667"/>
          </a:xfrm>
          <a:prstGeom prst="rect">
            <a:avLst/>
          </a:prstGeom>
          <a:noFill/>
          <a:ln w="9525">
            <a:noFill/>
            <a:miter lim="800000"/>
            <a:headEnd/>
            <a:tailEnd/>
          </a:ln>
          <a:effectLst/>
        </p:spPr>
      </p:pic>
      <p:sp>
        <p:nvSpPr>
          <p:cNvPr id="6" name="Rounded Rectangle 5"/>
          <p:cNvSpPr/>
          <p:nvPr/>
        </p:nvSpPr>
        <p:spPr>
          <a:xfrm>
            <a:off x="2667000" y="2667000"/>
            <a:ext cx="35052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Grading</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05800" cy="5309146"/>
          </a:xfrm>
          <a:prstGeom prst="rect">
            <a:avLst/>
          </a:prstGeom>
        </p:spPr>
        <p:txBody>
          <a:bodyPr wrap="square">
            <a:spAutoFit/>
          </a:bodyPr>
          <a:lstStyle/>
          <a:p>
            <a:pPr algn="just">
              <a:lnSpc>
                <a:spcPct val="150000"/>
              </a:lnSpc>
            </a:pPr>
            <a:r>
              <a:rPr lang="en-US" sz="2800" b="1" dirty="0" smtClean="0">
                <a:solidFill>
                  <a:srgbClr val="C00000"/>
                </a:solidFill>
              </a:rPr>
              <a:t>5)Post harvest treatments: </a:t>
            </a:r>
          </a:p>
          <a:p>
            <a:pPr algn="just">
              <a:lnSpc>
                <a:spcPct val="150000"/>
              </a:lnSpc>
              <a:buFont typeface="Wingdings" pitchFamily="2" charset="2"/>
              <a:buChar char="Ø"/>
            </a:pPr>
            <a:r>
              <a:rPr lang="en-US" sz="2200" dirty="0" smtClean="0">
                <a:solidFill>
                  <a:srgbClr val="1E03BD"/>
                </a:solidFill>
              </a:rPr>
              <a:t> Post </a:t>
            </a:r>
            <a:r>
              <a:rPr lang="en-US" sz="2200" dirty="0" smtClean="0">
                <a:solidFill>
                  <a:srgbClr val="1E03BD"/>
                </a:solidFill>
              </a:rPr>
              <a:t>harvest application of Bavistin (0.1%) and topsin (0.1%) controls </a:t>
            </a:r>
            <a:r>
              <a:rPr lang="en-US" sz="2200" dirty="0" smtClean="0">
                <a:solidFill>
                  <a:srgbClr val="1E03BD"/>
                </a:solidFill>
              </a:rPr>
              <a:t>storage </a:t>
            </a:r>
            <a:r>
              <a:rPr lang="en-US" sz="2200" dirty="0" smtClean="0">
                <a:solidFill>
                  <a:srgbClr val="1E03BD"/>
                </a:solidFill>
              </a:rPr>
              <a:t>diseases in mango. </a:t>
            </a:r>
          </a:p>
          <a:p>
            <a:pPr algn="just">
              <a:lnSpc>
                <a:spcPct val="150000"/>
              </a:lnSpc>
              <a:buFont typeface="Wingdings" pitchFamily="2" charset="2"/>
              <a:buChar char="Ø"/>
            </a:pPr>
            <a:r>
              <a:rPr lang="en-US" sz="2200" dirty="0" smtClean="0">
                <a:solidFill>
                  <a:srgbClr val="FF5050"/>
                </a:solidFill>
              </a:rPr>
              <a:t> In </a:t>
            </a:r>
            <a:r>
              <a:rPr lang="en-US" sz="2200" dirty="0" smtClean="0">
                <a:solidFill>
                  <a:srgbClr val="FF5050"/>
                </a:solidFill>
              </a:rPr>
              <a:t>Nagapur mandarins, hot water treatment with Imazalil (0.1%), </a:t>
            </a:r>
            <a:r>
              <a:rPr lang="en-US" sz="2200" dirty="0" err="1" smtClean="0">
                <a:solidFill>
                  <a:srgbClr val="FF5050"/>
                </a:solidFill>
              </a:rPr>
              <a:t>Bavistin</a:t>
            </a:r>
            <a:r>
              <a:rPr lang="en-US" sz="2200" dirty="0" smtClean="0">
                <a:solidFill>
                  <a:srgbClr val="FF5050"/>
                </a:solidFill>
              </a:rPr>
              <a:t> </a:t>
            </a:r>
            <a:r>
              <a:rPr lang="en-US" sz="2200" dirty="0" smtClean="0">
                <a:solidFill>
                  <a:srgbClr val="FF5050"/>
                </a:solidFill>
              </a:rPr>
              <a:t>(0.1%) and Benlate (0.1%) is most effective. </a:t>
            </a:r>
          </a:p>
          <a:p>
            <a:pPr algn="just">
              <a:lnSpc>
                <a:spcPct val="150000"/>
              </a:lnSpc>
              <a:buFont typeface="Wingdings" pitchFamily="2" charset="2"/>
              <a:buChar char="Ø"/>
            </a:pPr>
            <a:r>
              <a:rPr lang="en-US" sz="2200" dirty="0" smtClean="0">
                <a:solidFill>
                  <a:srgbClr val="1E03BD"/>
                </a:solidFill>
              </a:rPr>
              <a:t> A </a:t>
            </a:r>
            <a:r>
              <a:rPr lang="en-US" sz="2200" dirty="0" smtClean="0">
                <a:solidFill>
                  <a:srgbClr val="1E03BD"/>
                </a:solidFill>
              </a:rPr>
              <a:t>complete inhibition of sprouting of cool chamber (</a:t>
            </a:r>
            <a:r>
              <a:rPr lang="en-US" sz="2200" dirty="0" err="1" smtClean="0">
                <a:solidFill>
                  <a:srgbClr val="1E03BD"/>
                </a:solidFill>
              </a:rPr>
              <a:t>evaporatively</a:t>
            </a:r>
            <a:r>
              <a:rPr lang="en-US" sz="2200" dirty="0" smtClean="0">
                <a:solidFill>
                  <a:srgbClr val="1E03BD"/>
                </a:solidFill>
              </a:rPr>
              <a:t> </a:t>
            </a:r>
            <a:r>
              <a:rPr lang="en-US" sz="2200" dirty="0" smtClean="0">
                <a:solidFill>
                  <a:srgbClr val="1E03BD"/>
                </a:solidFill>
              </a:rPr>
              <a:t>cooled</a:t>
            </a:r>
            <a:r>
              <a:rPr lang="en-US" sz="2200" dirty="0" smtClean="0">
                <a:solidFill>
                  <a:srgbClr val="1E03BD"/>
                </a:solidFill>
              </a:rPr>
              <a:t>) stored potatoes for 4 months and 5 months is achieved by </a:t>
            </a:r>
            <a:r>
              <a:rPr lang="en-US" sz="2200" dirty="0" smtClean="0">
                <a:solidFill>
                  <a:srgbClr val="1E03BD"/>
                </a:solidFill>
              </a:rPr>
              <a:t>spraying </a:t>
            </a:r>
            <a:r>
              <a:rPr lang="en-US" sz="2200" dirty="0" smtClean="0">
                <a:solidFill>
                  <a:srgbClr val="1E03BD"/>
                </a:solidFill>
              </a:rPr>
              <a:t>them with an aqueous emulsion of CIPC @ </a:t>
            </a:r>
            <a:r>
              <a:rPr lang="en-US" sz="2200" dirty="0" smtClean="0">
                <a:solidFill>
                  <a:srgbClr val="1E03BD"/>
                </a:solidFill>
              </a:rPr>
              <a:t>50 mg </a:t>
            </a:r>
            <a:r>
              <a:rPr lang="en-US" sz="2200" dirty="0" smtClean="0">
                <a:solidFill>
                  <a:srgbClr val="1E03BD"/>
                </a:solidFill>
              </a:rPr>
              <a:t>and 100 </a:t>
            </a:r>
            <a:r>
              <a:rPr lang="en-US" sz="2200" dirty="0" smtClean="0">
                <a:solidFill>
                  <a:srgbClr val="1E03BD"/>
                </a:solidFill>
              </a:rPr>
              <a:t>mg/kg </a:t>
            </a:r>
            <a:r>
              <a:rPr lang="en-US" sz="2200" dirty="0" smtClean="0">
                <a:solidFill>
                  <a:srgbClr val="1E03BD"/>
                </a:solidFill>
              </a:rPr>
              <a:t>of tubers respectively before completion of dormancy period</a:t>
            </a:r>
            <a:r>
              <a:rPr lang="en-US" sz="2000" dirty="0" smtClean="0">
                <a:solidFill>
                  <a:srgbClr val="1E03BD"/>
                </a:solidFill>
              </a:rPr>
              <a:t>.</a:t>
            </a:r>
            <a:endParaRPr lang="en-US" sz="2000" dirty="0">
              <a:solidFill>
                <a:srgbClr val="1E03BD"/>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04800" y="381000"/>
            <a:ext cx="4028827" cy="26670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4648200" y="0"/>
            <a:ext cx="4286250" cy="30861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cstate="print"/>
          <a:srcRect/>
          <a:stretch>
            <a:fillRect/>
          </a:stretch>
        </p:blipFill>
        <p:spPr bwMode="auto">
          <a:xfrm>
            <a:off x="2286000" y="3352800"/>
            <a:ext cx="4343400"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10600" cy="5932393"/>
          </a:xfrm>
          <a:prstGeom prst="rect">
            <a:avLst/>
          </a:prstGeom>
        </p:spPr>
        <p:txBody>
          <a:bodyPr wrap="square">
            <a:spAutoFit/>
          </a:bodyPr>
          <a:lstStyle/>
          <a:p>
            <a:pPr algn="just">
              <a:lnSpc>
                <a:spcPct val="150000"/>
              </a:lnSpc>
            </a:pPr>
            <a:r>
              <a:rPr lang="en-US" sz="2300" b="1" dirty="0" smtClean="0">
                <a:solidFill>
                  <a:srgbClr val="FF5050"/>
                </a:solidFill>
              </a:rPr>
              <a:t>    </a:t>
            </a:r>
            <a:r>
              <a:rPr lang="en-US" sz="2300" b="1" dirty="0" smtClean="0">
                <a:solidFill>
                  <a:srgbClr val="C00000"/>
                </a:solidFill>
              </a:rPr>
              <a:t>6)Waxing</a:t>
            </a:r>
            <a:r>
              <a:rPr lang="en-US" sz="2300" b="1" dirty="0" smtClean="0">
                <a:solidFill>
                  <a:srgbClr val="C00000"/>
                </a:solidFill>
              </a:rPr>
              <a:t>:</a:t>
            </a:r>
          </a:p>
          <a:p>
            <a:pPr algn="just">
              <a:lnSpc>
                <a:spcPct val="150000"/>
              </a:lnSpc>
              <a:buFont typeface="Wingdings" pitchFamily="2" charset="2"/>
              <a:buChar char="Ø"/>
            </a:pPr>
            <a:r>
              <a:rPr lang="en-US" sz="2300" dirty="0" smtClean="0">
                <a:solidFill>
                  <a:srgbClr val="1E03BD"/>
                </a:solidFill>
              </a:rPr>
              <a:t> Fruits </a:t>
            </a:r>
            <a:r>
              <a:rPr lang="en-US" sz="2300" dirty="0" smtClean="0">
                <a:solidFill>
                  <a:srgbClr val="1E03BD"/>
                </a:solidFill>
              </a:rPr>
              <a:t>and vegetables have a natural waxy layer on their outer surface which is partly removed by waxing</a:t>
            </a:r>
            <a:r>
              <a:rPr lang="en-US" sz="2300" dirty="0" smtClean="0">
                <a:solidFill>
                  <a:srgbClr val="1E03BD"/>
                </a:solidFill>
              </a:rPr>
              <a:t>.</a:t>
            </a:r>
          </a:p>
          <a:p>
            <a:pPr algn="just">
              <a:lnSpc>
                <a:spcPct val="150000"/>
              </a:lnSpc>
              <a:buFont typeface="Wingdings" pitchFamily="2" charset="2"/>
              <a:buChar char="Ø"/>
            </a:pPr>
            <a:r>
              <a:rPr lang="en-US" sz="2300" dirty="0" smtClean="0">
                <a:solidFill>
                  <a:srgbClr val="FF0000"/>
                </a:solidFill>
              </a:rPr>
              <a:t> </a:t>
            </a:r>
            <a:r>
              <a:rPr lang="en-US" sz="2300" dirty="0" smtClean="0">
                <a:solidFill>
                  <a:srgbClr val="FF0000"/>
                </a:solidFill>
              </a:rPr>
              <a:t>An extra layer of wax is applied artificially with sufficient thickness and consistency to prevent an aerobic condition </a:t>
            </a:r>
            <a:r>
              <a:rPr lang="en-US" sz="2300" dirty="0" smtClean="0">
                <a:solidFill>
                  <a:srgbClr val="FF0000"/>
                </a:solidFill>
              </a:rPr>
              <a:t>within </a:t>
            </a:r>
            <a:r>
              <a:rPr lang="en-US" sz="2300" dirty="0" smtClean="0">
                <a:solidFill>
                  <a:srgbClr val="FF0000"/>
                </a:solidFill>
              </a:rPr>
              <a:t>the fruits provides necessary protection against decay organisms. </a:t>
            </a:r>
            <a:endParaRPr lang="en-US" sz="2300" dirty="0" smtClean="0">
              <a:solidFill>
                <a:srgbClr val="FF0000"/>
              </a:solidFill>
            </a:endParaRPr>
          </a:p>
          <a:p>
            <a:pPr algn="just">
              <a:lnSpc>
                <a:spcPct val="150000"/>
              </a:lnSpc>
              <a:buFont typeface="Wingdings" pitchFamily="2" charset="2"/>
              <a:buChar char="Ø"/>
            </a:pPr>
            <a:r>
              <a:rPr lang="en-US" sz="2300" dirty="0" smtClean="0">
                <a:solidFill>
                  <a:srgbClr val="1E03BD"/>
                </a:solidFill>
              </a:rPr>
              <a:t>Waxing </a:t>
            </a:r>
            <a:r>
              <a:rPr lang="en-US" sz="2300" dirty="0" smtClean="0">
                <a:solidFill>
                  <a:srgbClr val="1E03BD"/>
                </a:solidFill>
              </a:rPr>
              <a:t>is especially important if tiny injuries and scratches on their surface are present. These can be sealed by wax</a:t>
            </a:r>
            <a:r>
              <a:rPr lang="en-US" sz="2300" dirty="0" smtClean="0">
                <a:solidFill>
                  <a:srgbClr val="1E03BD"/>
                </a:solidFill>
              </a:rPr>
              <a:t>.</a:t>
            </a:r>
          </a:p>
          <a:p>
            <a:pPr algn="just">
              <a:lnSpc>
                <a:spcPct val="150000"/>
              </a:lnSpc>
              <a:buFont typeface="Wingdings" pitchFamily="2" charset="2"/>
              <a:buChar char="Ø"/>
            </a:pPr>
            <a:r>
              <a:rPr lang="en-US" sz="2300" dirty="0" smtClean="0">
                <a:solidFill>
                  <a:srgbClr val="FF0000"/>
                </a:solidFill>
              </a:rPr>
              <a:t> </a:t>
            </a:r>
            <a:r>
              <a:rPr lang="en-US" sz="2300" dirty="0" smtClean="0">
                <a:solidFill>
                  <a:srgbClr val="FF0000"/>
                </a:solidFill>
              </a:rPr>
              <a:t>Waxing also enhances the glossiness of fruits or vegetables. Therefore, appearance is improved making them more acceptable.</a:t>
            </a:r>
            <a:endParaRPr lang="en-US" sz="2300"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534400" cy="6324808"/>
          </a:xfrm>
          <a:prstGeom prst="rect">
            <a:avLst/>
          </a:prstGeom>
        </p:spPr>
        <p:txBody>
          <a:bodyPr wrap="square">
            <a:spAutoFit/>
          </a:bodyPr>
          <a:lstStyle/>
          <a:p>
            <a:pPr algn="just">
              <a:lnSpc>
                <a:spcPct val="150000"/>
              </a:lnSpc>
              <a:buFont typeface="Wingdings" pitchFamily="2" charset="2"/>
              <a:buChar char="Ø"/>
            </a:pPr>
            <a:r>
              <a:rPr lang="en-US" sz="2200" dirty="0" smtClean="0">
                <a:solidFill>
                  <a:srgbClr val="1E03BD"/>
                </a:solidFill>
              </a:rPr>
              <a:t> If </a:t>
            </a:r>
            <a:r>
              <a:rPr lang="en-US" sz="2200" dirty="0" smtClean="0">
                <a:solidFill>
                  <a:srgbClr val="1E03BD"/>
                </a:solidFill>
              </a:rPr>
              <a:t>refrigerated storage facilities are not available, protective skin coating with wax increases the storage life of fresh fruits and vegetables at ambient temperature. </a:t>
            </a:r>
            <a:endParaRPr lang="en-US" sz="2200" dirty="0" smtClean="0">
              <a:solidFill>
                <a:srgbClr val="1E03BD"/>
              </a:solidFill>
            </a:endParaRPr>
          </a:p>
          <a:p>
            <a:pPr>
              <a:lnSpc>
                <a:spcPct val="150000"/>
              </a:lnSpc>
              <a:buFont typeface="Wingdings" pitchFamily="2" charset="2"/>
              <a:buChar char="Ø"/>
            </a:pPr>
            <a:r>
              <a:rPr lang="en-US" sz="2200" dirty="0" smtClean="0">
                <a:solidFill>
                  <a:srgbClr val="C00000"/>
                </a:solidFill>
              </a:rPr>
              <a:t> There </a:t>
            </a:r>
            <a:r>
              <a:rPr lang="en-US" sz="2200" dirty="0" smtClean="0">
                <a:solidFill>
                  <a:srgbClr val="C00000"/>
                </a:solidFill>
              </a:rPr>
              <a:t>are two types of wax emulsions. </a:t>
            </a:r>
            <a:endParaRPr lang="en-US" sz="2200" dirty="0" smtClean="0">
              <a:solidFill>
                <a:srgbClr val="C00000"/>
              </a:solidFill>
            </a:endParaRPr>
          </a:p>
          <a:p>
            <a:pPr>
              <a:lnSpc>
                <a:spcPct val="150000"/>
              </a:lnSpc>
            </a:pPr>
            <a:r>
              <a:rPr lang="en-US" sz="2400" b="1" dirty="0" smtClean="0">
                <a:solidFill>
                  <a:srgbClr val="C00000"/>
                </a:solidFill>
              </a:rPr>
              <a:t>Wax-W-</a:t>
            </a:r>
            <a:r>
              <a:rPr lang="en-US" sz="2200" b="1" dirty="0" smtClean="0">
                <a:solidFill>
                  <a:srgbClr val="0070C0"/>
                </a:solidFill>
              </a:rPr>
              <a:t>which </a:t>
            </a:r>
            <a:r>
              <a:rPr lang="en-US" sz="2200" b="1" dirty="0" smtClean="0">
                <a:solidFill>
                  <a:srgbClr val="0070C0"/>
                </a:solidFill>
              </a:rPr>
              <a:t>does not impart any gloss to </a:t>
            </a:r>
            <a:r>
              <a:rPr lang="en-US" sz="2200" dirty="0" smtClean="0">
                <a:solidFill>
                  <a:srgbClr val="0070C0"/>
                </a:solidFill>
              </a:rPr>
              <a:t>fruits and vegetables, where as </a:t>
            </a:r>
            <a:endParaRPr lang="en-US" sz="2200" dirty="0" smtClean="0">
              <a:solidFill>
                <a:srgbClr val="0070C0"/>
              </a:solidFill>
            </a:endParaRPr>
          </a:p>
          <a:p>
            <a:pPr algn="just">
              <a:lnSpc>
                <a:spcPct val="150000"/>
              </a:lnSpc>
            </a:pPr>
            <a:r>
              <a:rPr lang="en-US" sz="2400" b="1" dirty="0" smtClean="0">
                <a:solidFill>
                  <a:srgbClr val="C00000"/>
                </a:solidFill>
              </a:rPr>
              <a:t>Wax </a:t>
            </a:r>
            <a:r>
              <a:rPr lang="en-US" sz="2400" b="1" dirty="0" smtClean="0">
                <a:solidFill>
                  <a:srgbClr val="C00000"/>
                </a:solidFill>
              </a:rPr>
              <a:t>‘O’ </a:t>
            </a:r>
            <a:r>
              <a:rPr lang="en-US" sz="2200" b="1" dirty="0" smtClean="0">
                <a:solidFill>
                  <a:srgbClr val="0070C0"/>
                </a:solidFill>
              </a:rPr>
              <a:t>impart gloss.</a:t>
            </a:r>
            <a:r>
              <a:rPr lang="en-US" sz="2400" b="1" dirty="0" smtClean="0">
                <a:solidFill>
                  <a:srgbClr val="0070C0"/>
                </a:solidFill>
              </a:rPr>
              <a:t> </a:t>
            </a:r>
            <a:endParaRPr lang="en-US" sz="2400" b="1" dirty="0" smtClean="0">
              <a:solidFill>
                <a:srgbClr val="0070C0"/>
              </a:solidFill>
            </a:endParaRPr>
          </a:p>
          <a:p>
            <a:pPr algn="just">
              <a:lnSpc>
                <a:spcPct val="150000"/>
              </a:lnSpc>
              <a:buFont typeface="Wingdings" pitchFamily="2" charset="2"/>
              <a:buChar char="Ø"/>
            </a:pPr>
            <a:r>
              <a:rPr lang="en-US" sz="2200" dirty="0" smtClean="0">
                <a:solidFill>
                  <a:srgbClr val="FF0000"/>
                </a:solidFill>
              </a:rPr>
              <a:t> The </a:t>
            </a:r>
            <a:r>
              <a:rPr lang="en-US" sz="2200" dirty="0" smtClean="0">
                <a:solidFill>
                  <a:srgbClr val="FF0000"/>
                </a:solidFill>
              </a:rPr>
              <a:t>application of wax emulsion to freshly harvested healthy produce protects them against excessive moisture loss, higher rate of respiration, heat build up or thermal decomposition. </a:t>
            </a:r>
            <a:endParaRPr lang="en-US" sz="2200" dirty="0" smtClean="0">
              <a:solidFill>
                <a:srgbClr val="FF0000"/>
              </a:solidFill>
            </a:endParaRPr>
          </a:p>
          <a:p>
            <a:pPr algn="just">
              <a:lnSpc>
                <a:spcPct val="150000"/>
              </a:lnSpc>
              <a:buFont typeface="Wingdings" pitchFamily="2" charset="2"/>
              <a:buChar char="Ø"/>
            </a:pPr>
            <a:r>
              <a:rPr lang="en-US" sz="2200" dirty="0" smtClean="0">
                <a:solidFill>
                  <a:srgbClr val="1E03BD"/>
                </a:solidFill>
              </a:rPr>
              <a:t> The </a:t>
            </a:r>
            <a:r>
              <a:rPr lang="en-US" sz="2200" dirty="0" smtClean="0">
                <a:solidFill>
                  <a:srgbClr val="1E03BD"/>
                </a:solidFill>
              </a:rPr>
              <a:t>texture and quality of fresh produce is maintained as nearer to the fresh conditions as possible for a long time.</a:t>
            </a:r>
            <a:endParaRPr lang="en-US" sz="2200" dirty="0">
              <a:solidFill>
                <a:srgbClr val="1E03BD"/>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2819400"/>
            <a:ext cx="7527746" cy="1446550"/>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8800" b="1" dirty="0">
                <a:ln w="11430"/>
                <a:solidFill>
                  <a:schemeClr val="accent1">
                    <a:lumMod val="75000"/>
                  </a:schemeClr>
                </a:solidFill>
                <a:effectLst>
                  <a:outerShdw blurRad="80000" dist="40000" dir="5040000" algn="tl">
                    <a:srgbClr val="000000">
                      <a:alpha val="30000"/>
                    </a:srgbClr>
                  </a:outerShdw>
                </a:effectLst>
              </a:rPr>
              <a:t>Thank You</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280</TotalTime>
  <Words>1134</Words>
  <Application>Microsoft Office PowerPoint</Application>
  <PresentationFormat>On-screen Show (4:3)</PresentationFormat>
  <Paragraphs>71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Civic</vt:lpstr>
      <vt:lpstr>“Pre and post harvest factors affecting quality in postharvest shelf life of fruits and vegetables.”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scp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 and post harvest factorsaffecting quality in postharvestshelf life of fruits and vegetables</dc:title>
  <dc:creator>satyajeet</dc:creator>
  <cp:lastModifiedBy>icon</cp:lastModifiedBy>
  <cp:revision>72</cp:revision>
  <dcterms:created xsi:type="dcterms:W3CDTF">2013-01-12T09:43:33Z</dcterms:created>
  <dcterms:modified xsi:type="dcterms:W3CDTF">2021-03-30T11:54:08Z</dcterms:modified>
</cp:coreProperties>
</file>