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60093"/>
    <a:srgbClr val="28BA06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2" autoAdjust="0"/>
    <p:restoredTop sz="94660"/>
  </p:normalViewPr>
  <p:slideViewPr>
    <p:cSldViewPr snapToGrid="0">
      <p:cViewPr varScale="1">
        <p:scale>
          <a:sx n="74" d="100"/>
          <a:sy n="74" d="100"/>
        </p:scale>
        <p:origin x="-564" y="-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76934F-6C49-4E04-9F4D-73C8C4D95C51}" type="datetimeFigureOut">
              <a:rPr lang="en-IN" smtClean="0"/>
              <a:t>21/04/2021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234B7-833F-4371-8A7B-6F13A1DA117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033247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76934F-6C49-4E04-9F4D-73C8C4D95C51}" type="datetimeFigureOut">
              <a:rPr lang="en-IN" smtClean="0"/>
              <a:t>21/04/2021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234B7-833F-4371-8A7B-6F13A1DA117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785864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76934F-6C49-4E04-9F4D-73C8C4D95C51}" type="datetimeFigureOut">
              <a:rPr lang="en-IN" smtClean="0"/>
              <a:t>21/04/2021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234B7-833F-4371-8A7B-6F13A1DA117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305235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76934F-6C49-4E04-9F4D-73C8C4D95C51}" type="datetimeFigureOut">
              <a:rPr lang="en-IN" smtClean="0"/>
              <a:t>21/04/2021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234B7-833F-4371-8A7B-6F13A1DA117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678501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76934F-6C49-4E04-9F4D-73C8C4D95C51}" type="datetimeFigureOut">
              <a:rPr lang="en-IN" smtClean="0"/>
              <a:t>21/04/2021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234B7-833F-4371-8A7B-6F13A1DA117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973139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76934F-6C49-4E04-9F4D-73C8C4D95C51}" type="datetimeFigureOut">
              <a:rPr lang="en-IN" smtClean="0"/>
              <a:t>21/04/2021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234B7-833F-4371-8A7B-6F13A1DA117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415214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76934F-6C49-4E04-9F4D-73C8C4D95C51}" type="datetimeFigureOut">
              <a:rPr lang="en-IN" smtClean="0"/>
              <a:t>21/04/2021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234B7-833F-4371-8A7B-6F13A1DA117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245835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76934F-6C49-4E04-9F4D-73C8C4D95C51}" type="datetimeFigureOut">
              <a:rPr lang="en-IN" smtClean="0"/>
              <a:t>21/04/2021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234B7-833F-4371-8A7B-6F13A1DA117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490229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76934F-6C49-4E04-9F4D-73C8C4D95C51}" type="datetimeFigureOut">
              <a:rPr lang="en-IN" smtClean="0"/>
              <a:t>21/04/2021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234B7-833F-4371-8A7B-6F13A1DA117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560101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76934F-6C49-4E04-9F4D-73C8C4D95C51}" type="datetimeFigureOut">
              <a:rPr lang="en-IN" smtClean="0"/>
              <a:t>21/04/2021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234B7-833F-4371-8A7B-6F13A1DA117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056949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76934F-6C49-4E04-9F4D-73C8C4D95C51}" type="datetimeFigureOut">
              <a:rPr lang="en-IN" smtClean="0"/>
              <a:t>21/04/2021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234B7-833F-4371-8A7B-6F13A1DA117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6509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76934F-6C49-4E04-9F4D-73C8C4D95C51}" type="datetimeFigureOut">
              <a:rPr lang="en-IN" smtClean="0"/>
              <a:t>21/04/2021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0234B7-833F-4371-8A7B-6F13A1DA117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64459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303571"/>
            <a:ext cx="9144000" cy="1358538"/>
          </a:xfrm>
        </p:spPr>
        <p:txBody>
          <a:bodyPr>
            <a:normAutofit/>
          </a:bodyPr>
          <a:lstStyle/>
          <a:p>
            <a:r>
              <a:rPr lang="en-IN" sz="3600" dirty="0">
                <a:solidFill>
                  <a:srgbClr val="FF0000"/>
                </a:solidFill>
                <a:latin typeface="Algerian" panose="04020705040A02060702" pitchFamily="82" charset="0"/>
              </a:rPr>
              <a:t>IMPORTANT </a:t>
            </a:r>
            <a:r>
              <a:rPr lang="en-IN" sz="3600" dirty="0" smtClean="0">
                <a:solidFill>
                  <a:srgbClr val="FF0000"/>
                </a:solidFill>
                <a:latin typeface="Algerian" panose="04020705040A02060702" pitchFamily="82" charset="0"/>
              </a:rPr>
              <a:t>BUFFALO </a:t>
            </a:r>
            <a:r>
              <a:rPr lang="en-IN" sz="3600" dirty="0">
                <a:solidFill>
                  <a:srgbClr val="FF0000"/>
                </a:solidFill>
                <a:latin typeface="Algerian" panose="04020705040A02060702" pitchFamily="82" charset="0"/>
              </a:rPr>
              <a:t>BREEDS AND THEIR CHARACTERISTICS</a:t>
            </a:r>
            <a:endParaRPr lang="en-IN" sz="3600" dirty="0">
              <a:solidFill>
                <a:srgbClr val="FF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41566" y="1881052"/>
            <a:ext cx="9144000" cy="4506685"/>
          </a:xfrm>
        </p:spPr>
        <p:txBody>
          <a:bodyPr/>
          <a:lstStyle/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en-IN" dirty="0" smtClean="0"/>
              <a:t> </a:t>
            </a:r>
            <a:r>
              <a:rPr lang="en-IN" dirty="0" err="1" smtClean="0"/>
              <a:t>Bubalus</a:t>
            </a:r>
            <a:r>
              <a:rPr lang="en-IN" dirty="0" smtClean="0"/>
              <a:t> </a:t>
            </a:r>
            <a:r>
              <a:rPr lang="en-IN" dirty="0" smtClean="0"/>
              <a:t> </a:t>
            </a:r>
            <a:r>
              <a:rPr lang="en-IN" dirty="0" err="1" smtClean="0"/>
              <a:t>bubalis</a:t>
            </a:r>
            <a:endParaRPr lang="en-IN" dirty="0" smtClean="0"/>
          </a:p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en-IN" dirty="0" smtClean="0"/>
              <a:t>Water buffalo</a:t>
            </a:r>
          </a:p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en-IN" dirty="0" smtClean="0"/>
              <a:t>Asian Animal </a:t>
            </a:r>
          </a:p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en-IN" dirty="0" smtClean="0"/>
              <a:t>Milk machine </a:t>
            </a:r>
          </a:p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en-IN" dirty="0" smtClean="0"/>
              <a:t>Domestication of buffalo from 2500 to 2100 BC</a:t>
            </a:r>
          </a:p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en-IN" dirty="0" smtClean="0"/>
              <a:t>Domesticated buffalo may be classified in to two categories</a:t>
            </a:r>
          </a:p>
          <a:p>
            <a:pPr algn="l"/>
            <a:r>
              <a:rPr lang="en-IN" dirty="0"/>
              <a:t> </a:t>
            </a:r>
            <a:r>
              <a:rPr lang="en-IN" dirty="0" smtClean="0"/>
              <a:t>        1. Swamp buffalo  2N = 48</a:t>
            </a:r>
          </a:p>
          <a:p>
            <a:pPr algn="l"/>
            <a:r>
              <a:rPr lang="en-IN" dirty="0"/>
              <a:t> </a:t>
            </a:r>
            <a:r>
              <a:rPr lang="en-IN" dirty="0" smtClean="0"/>
              <a:t>         2. River buffalo      2N = 50</a:t>
            </a:r>
          </a:p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en-IN" dirty="0" smtClean="0"/>
              <a:t>Wallowing :- Rolling in mud or water</a:t>
            </a:r>
          </a:p>
          <a:p>
            <a:pPr algn="l"/>
            <a:endParaRPr lang="en-IN" dirty="0" smtClean="0"/>
          </a:p>
        </p:txBody>
      </p:sp>
    </p:spTree>
    <p:extLst>
      <p:ext uri="{BB962C8B-B14F-4D97-AF65-F5344CB8AC3E}">
        <p14:creationId xmlns:p14="http://schemas.microsoft.com/office/powerpoint/2010/main" val="1953856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137103"/>
          </a:xfrm>
        </p:spPr>
        <p:txBody>
          <a:bodyPr>
            <a:normAutofit/>
          </a:bodyPr>
          <a:lstStyle/>
          <a:p>
            <a:pPr algn="ctr"/>
            <a:r>
              <a:rPr lang="en-IN" sz="3600" dirty="0">
                <a:solidFill>
                  <a:srgbClr val="FF0000"/>
                </a:solidFill>
                <a:latin typeface="Algerian" panose="04020705040A02060702" pitchFamily="82" charset="0"/>
              </a:rPr>
              <a:t>Classification of </a:t>
            </a:r>
            <a:r>
              <a:rPr lang="en-IN" sz="3600" dirty="0" smtClean="0">
                <a:solidFill>
                  <a:srgbClr val="FF0000"/>
                </a:solidFill>
                <a:latin typeface="Algerian" panose="04020705040A02060702" pitchFamily="82" charset="0"/>
              </a:rPr>
              <a:t>BUFFALO breed</a:t>
            </a:r>
            <a:endParaRPr lang="en-IN" sz="3600" dirty="0">
              <a:solidFill>
                <a:srgbClr val="FF0000"/>
              </a:solidFill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06852934"/>
              </p:ext>
            </p:extLst>
          </p:nvPr>
        </p:nvGraphicFramePr>
        <p:xfrm>
          <a:off x="1698173" y="2103120"/>
          <a:ext cx="8461827" cy="185323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820609">
                  <a:extLst>
                    <a:ext uri="{9D8B030D-6E8A-4147-A177-3AD203B41FA5}">
                      <a16:colId xmlns:a16="http://schemas.microsoft.com/office/drawing/2014/main" xmlns="" val="1265863132"/>
                    </a:ext>
                  </a:extLst>
                </a:gridCol>
                <a:gridCol w="2820609">
                  <a:extLst>
                    <a:ext uri="{9D8B030D-6E8A-4147-A177-3AD203B41FA5}">
                      <a16:colId xmlns:a16="http://schemas.microsoft.com/office/drawing/2014/main" xmlns="" val="1176000841"/>
                    </a:ext>
                  </a:extLst>
                </a:gridCol>
                <a:gridCol w="2820609">
                  <a:extLst>
                    <a:ext uri="{9D8B030D-6E8A-4147-A177-3AD203B41FA5}">
                      <a16:colId xmlns:a16="http://schemas.microsoft.com/office/drawing/2014/main" xmlns="" val="2848685598"/>
                    </a:ext>
                  </a:extLst>
                </a:gridCol>
              </a:tblGrid>
              <a:tr h="926616"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839341925"/>
                  </a:ext>
                </a:extLst>
              </a:tr>
              <a:tr h="926616"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789913390"/>
                  </a:ext>
                </a:extLst>
              </a:tr>
            </a:tbl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2883130"/>
              </p:ext>
            </p:extLst>
          </p:nvPr>
        </p:nvGraphicFramePr>
        <p:xfrm>
          <a:off x="1345474" y="2103120"/>
          <a:ext cx="10175965" cy="3141333"/>
        </p:xfrm>
        <a:graphic>
          <a:graphicData uri="http://schemas.openxmlformats.org/drawingml/2006/table">
            <a:tbl>
              <a:tblPr firstRow="1" bandRow="1"/>
              <a:tblGrid>
                <a:gridCol w="1767973">
                  <a:extLst>
                    <a:ext uri="{9D8B030D-6E8A-4147-A177-3AD203B41FA5}">
                      <a16:colId xmlns:a16="http://schemas.microsoft.com/office/drawing/2014/main" xmlns="" val="3017119647"/>
                    </a:ext>
                  </a:extLst>
                </a:gridCol>
                <a:gridCol w="1956916">
                  <a:extLst>
                    <a:ext uri="{9D8B030D-6E8A-4147-A177-3AD203B41FA5}">
                      <a16:colId xmlns:a16="http://schemas.microsoft.com/office/drawing/2014/main" xmlns="" val="3678279556"/>
                    </a:ext>
                  </a:extLst>
                </a:gridCol>
                <a:gridCol w="2035831">
                  <a:extLst>
                    <a:ext uri="{9D8B030D-6E8A-4147-A177-3AD203B41FA5}">
                      <a16:colId xmlns:a16="http://schemas.microsoft.com/office/drawing/2014/main" xmlns="" val="533885762"/>
                    </a:ext>
                  </a:extLst>
                </a:gridCol>
                <a:gridCol w="2233749">
                  <a:extLst>
                    <a:ext uri="{9D8B030D-6E8A-4147-A177-3AD203B41FA5}">
                      <a16:colId xmlns:a16="http://schemas.microsoft.com/office/drawing/2014/main" xmlns="" val="782973635"/>
                    </a:ext>
                  </a:extLst>
                </a:gridCol>
                <a:gridCol w="2181496">
                  <a:extLst>
                    <a:ext uri="{9D8B030D-6E8A-4147-A177-3AD203B41FA5}">
                      <a16:colId xmlns:a16="http://schemas.microsoft.com/office/drawing/2014/main" xmlns="" val="1100488931"/>
                    </a:ext>
                  </a:extLst>
                </a:gridCol>
              </a:tblGrid>
              <a:tr h="809897">
                <a:tc>
                  <a:txBody>
                    <a:bodyPr/>
                    <a:lstStyle/>
                    <a:p>
                      <a:pPr algn="ctr"/>
                      <a:r>
                        <a:rPr lang="en-IN" sz="2400" b="1" dirty="0" err="1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Murrah</a:t>
                      </a:r>
                      <a:r>
                        <a:rPr lang="en-IN" sz="2400" b="1" baseline="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group </a:t>
                      </a:r>
                      <a:endParaRPr lang="en-IN" sz="2400" b="1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 b="1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Gujarat group</a:t>
                      </a:r>
                      <a:r>
                        <a:rPr lang="en-IN" sz="2400" b="1" baseline="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en-IN" sz="2400" b="1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 b="1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UP</a:t>
                      </a:r>
                      <a:r>
                        <a:rPr lang="en-IN" sz="2400" b="1" baseline="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group</a:t>
                      </a:r>
                      <a:endParaRPr lang="en-IN" sz="2400" b="1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 b="1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Central </a:t>
                      </a:r>
                      <a:r>
                        <a:rPr lang="en-IN" sz="2400" b="1" dirty="0" err="1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indian</a:t>
                      </a:r>
                      <a:r>
                        <a:rPr lang="en-IN" sz="2400" b="1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group </a:t>
                      </a:r>
                      <a:endParaRPr lang="en-IN" sz="2400" b="1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 b="1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South </a:t>
                      </a:r>
                      <a:r>
                        <a:rPr lang="en-IN" sz="2400" b="1" dirty="0" err="1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indian</a:t>
                      </a:r>
                      <a:r>
                        <a:rPr lang="en-IN" sz="2400" b="1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group</a:t>
                      </a:r>
                      <a:r>
                        <a:rPr lang="en-IN" sz="2400" b="1" baseline="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en-IN" sz="2400" b="1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978893131"/>
                  </a:ext>
                </a:extLst>
              </a:tr>
              <a:tr h="2318373">
                <a:tc>
                  <a:txBody>
                    <a:bodyPr/>
                    <a:lstStyle/>
                    <a:p>
                      <a:pPr marL="342900" indent="-342900" algn="l">
                        <a:buAutoNum type="arabicPeriod"/>
                      </a:pPr>
                      <a:r>
                        <a:rPr lang="en-IN" sz="24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Murrah</a:t>
                      </a:r>
                      <a:endParaRPr lang="en-IN" sz="24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342900" indent="-342900" algn="l">
                        <a:buAutoNum type="arabicPeriod"/>
                      </a:pPr>
                      <a:r>
                        <a:rPr lang="en-IN" sz="24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Nili</a:t>
                      </a:r>
                      <a:r>
                        <a:rPr lang="en-IN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-Ravi</a:t>
                      </a:r>
                    </a:p>
                    <a:p>
                      <a:pPr marL="342900" indent="-342900" algn="l">
                        <a:buAutoNum type="arabicPeriod"/>
                      </a:pPr>
                      <a:r>
                        <a:rPr lang="en-IN" sz="24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Kundi</a:t>
                      </a:r>
                      <a:r>
                        <a:rPr lang="en-IN" sz="24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</a:p>
                    <a:p>
                      <a:pPr marL="342900" indent="-342900" algn="l">
                        <a:buAutoNum type="arabicPeriod"/>
                      </a:pPr>
                      <a:r>
                        <a:rPr lang="en-IN" sz="24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Godavari </a:t>
                      </a:r>
                      <a:endParaRPr lang="en-IN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 algn="l">
                        <a:buAutoNum type="arabicPeriod"/>
                      </a:pPr>
                      <a:r>
                        <a:rPr lang="en-IN" sz="24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Surti</a:t>
                      </a:r>
                      <a:r>
                        <a:rPr lang="en-IN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</a:p>
                    <a:p>
                      <a:pPr marL="342900" indent="-342900" algn="l">
                        <a:buAutoNum type="arabicPeriod"/>
                      </a:pPr>
                      <a:r>
                        <a:rPr lang="en-IN" sz="24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Jaffarbadi</a:t>
                      </a:r>
                      <a:r>
                        <a:rPr lang="en-IN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</a:p>
                    <a:p>
                      <a:pPr marL="342900" indent="-342900" algn="l">
                        <a:buAutoNum type="arabicPeriod"/>
                      </a:pPr>
                      <a:r>
                        <a:rPr lang="en-IN" sz="24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Mehsana</a:t>
                      </a:r>
                      <a:r>
                        <a:rPr lang="en-IN" sz="24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en-IN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 algn="l">
                        <a:buAutoNum type="arabicPeriod"/>
                      </a:pPr>
                      <a:r>
                        <a:rPr lang="en-IN" sz="24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Bhadawari</a:t>
                      </a:r>
                      <a:endParaRPr lang="en-IN" sz="24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342900" indent="-342900" algn="l">
                        <a:buAutoNum type="arabicPeriod"/>
                      </a:pPr>
                      <a:r>
                        <a:rPr lang="en-IN" sz="24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Tarai</a:t>
                      </a:r>
                      <a:r>
                        <a:rPr lang="en-IN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en-IN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 algn="l">
                        <a:buAutoNum type="arabicPeriod"/>
                      </a:pPr>
                      <a:r>
                        <a:rPr lang="en-IN" sz="24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Nagpuri</a:t>
                      </a:r>
                      <a:r>
                        <a:rPr lang="en-IN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</a:p>
                    <a:p>
                      <a:pPr marL="342900" indent="-342900" algn="l">
                        <a:buAutoNum type="arabicPeriod"/>
                      </a:pPr>
                      <a:r>
                        <a:rPr lang="en-IN" sz="24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Pandharpuri</a:t>
                      </a:r>
                      <a:endParaRPr lang="en-IN" sz="24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342900" indent="-342900" algn="l">
                        <a:buAutoNum type="arabicPeriod"/>
                      </a:pPr>
                      <a:r>
                        <a:rPr lang="en-IN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Manda </a:t>
                      </a:r>
                    </a:p>
                    <a:p>
                      <a:pPr marL="342900" indent="-342900" algn="l">
                        <a:buAutoNum type="arabicPeriod"/>
                      </a:pPr>
                      <a:r>
                        <a:rPr lang="en-IN" sz="24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sambalpur</a:t>
                      </a:r>
                      <a:endParaRPr lang="en-IN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 algn="l">
                        <a:buAutoNum type="arabicPeriod"/>
                      </a:pPr>
                      <a:r>
                        <a:rPr lang="en-IN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Toda</a:t>
                      </a:r>
                    </a:p>
                    <a:p>
                      <a:pPr marL="342900" indent="-342900" algn="l">
                        <a:buAutoNum type="arabicPeriod"/>
                      </a:pPr>
                      <a:r>
                        <a:rPr lang="en-IN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south </a:t>
                      </a:r>
                      <a:r>
                        <a:rPr lang="en-IN" sz="24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kanara</a:t>
                      </a:r>
                      <a:r>
                        <a:rPr lang="en-IN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en-IN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475190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7401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83997" y="433661"/>
            <a:ext cx="2495663" cy="731520"/>
          </a:xfrm>
        </p:spPr>
        <p:txBody>
          <a:bodyPr>
            <a:normAutofit/>
          </a:bodyPr>
          <a:lstStyle/>
          <a:p>
            <a:pPr algn="ctr"/>
            <a:r>
              <a:rPr lang="en-IN" sz="3600" dirty="0" smtClean="0">
                <a:solidFill>
                  <a:srgbClr val="00B050"/>
                </a:solidFill>
                <a:latin typeface="Algerian" panose="04020705040A02060702" pitchFamily="82" charset="0"/>
              </a:rPr>
              <a:t>MURRAH</a:t>
            </a:r>
            <a:endParaRPr lang="en-IN" sz="3600" dirty="0">
              <a:solidFill>
                <a:srgbClr val="00B050"/>
              </a:solidFill>
              <a:latin typeface="Algerian" panose="04020705040A02060702" pitchFamily="82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3995" y="1568836"/>
            <a:ext cx="5956667" cy="5006839"/>
          </a:xfrm>
          <a:solidFill>
            <a:schemeClr val="bg1"/>
          </a:solidFill>
        </p:spPr>
        <p:txBody>
          <a:bodyPr>
            <a:normAutofit/>
          </a:bodyPr>
          <a:lstStyle/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en-IN" sz="2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Synonyms</a:t>
            </a:r>
            <a:r>
              <a:rPr lang="en-IN" sz="2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:-</a:t>
            </a:r>
            <a:r>
              <a:rPr lang="en-IN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Delhi buffalo</a:t>
            </a:r>
            <a:endParaRPr lang="en-IN" sz="2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en-IN" sz="2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Origin</a:t>
            </a:r>
            <a:r>
              <a:rPr lang="en-IN" sz="20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:- </a:t>
            </a:r>
            <a:r>
              <a:rPr lang="en-IN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Panjab, Delhi, UP, Rajasthan</a:t>
            </a:r>
            <a:endParaRPr lang="en-IN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en-IN" sz="2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Physical</a:t>
            </a:r>
            <a:r>
              <a:rPr lang="en-IN" sz="2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N" sz="2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characters</a:t>
            </a:r>
            <a:r>
              <a:rPr lang="en-IN" sz="2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:- </a:t>
            </a:r>
            <a:r>
              <a:rPr lang="en-IN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IN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eep massive frame, broad back, light neck and head </a:t>
            </a:r>
            <a:endParaRPr lang="en-IN" sz="2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en-IN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</a:t>
            </a:r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Curled horns, well developed udder,</a:t>
            </a:r>
          </a:p>
          <a:p>
            <a:pPr lvl="0"/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White marking on tail with white switch </a:t>
            </a:r>
            <a:endParaRPr lang="en-IN" sz="2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 Broad hoofs, jet black colour</a:t>
            </a:r>
            <a:endParaRPr lang="en-IN" sz="2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en-IN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Buffalo male </a:t>
            </a:r>
            <a:r>
              <a:rPr lang="en-IN" sz="20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wt</a:t>
            </a:r>
            <a:r>
              <a:rPr lang="en-IN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567 </a:t>
            </a:r>
            <a:r>
              <a:rPr lang="en-IN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kg </a:t>
            </a:r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&amp; female </a:t>
            </a:r>
            <a:r>
              <a:rPr lang="en-IN" sz="2000" dirty="0" err="1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wt</a:t>
            </a:r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450 </a:t>
            </a:r>
            <a:r>
              <a:rPr lang="en-IN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kg</a:t>
            </a:r>
          </a:p>
          <a:p>
            <a:pPr marL="342900" lvl="0" indent="-342900">
              <a:buFont typeface="Wingdings" panose="05000000000000000000" pitchFamily="2" charset="2"/>
              <a:buChar char="Ø"/>
            </a:pPr>
            <a:r>
              <a:rPr lang="en-IN" sz="2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Economic characters:- </a:t>
            </a:r>
            <a:r>
              <a:rPr lang="en-IN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Age at 1 </a:t>
            </a:r>
            <a:r>
              <a:rPr lang="en-IN" sz="20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</a:t>
            </a:r>
            <a:r>
              <a:rPr lang="en-IN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calving 42 </a:t>
            </a:r>
            <a:r>
              <a:rPr lang="en-IN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month &amp; inter calving </a:t>
            </a:r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period is 450 </a:t>
            </a:r>
            <a:r>
              <a:rPr lang="en-IN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days. yield is </a:t>
            </a:r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1744 </a:t>
            </a:r>
            <a:r>
              <a:rPr lang="en-IN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kg </a:t>
            </a:r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milk with 7% fat in 299 </a:t>
            </a:r>
            <a:r>
              <a:rPr lang="en-IN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days of lactation.                                   </a:t>
            </a:r>
          </a:p>
          <a:p>
            <a:endParaRPr lang="en-IN" dirty="0"/>
          </a:p>
        </p:txBody>
      </p:sp>
      <p:pic>
        <p:nvPicPr>
          <p:cNvPr id="1030" name="Picture 6" descr="Black Murrah Buffalo at Rs 90000/buffalo | मुर्रा भैंस - Anmol Dairy Farm,  Karnal | ID: 14662075191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1" r="651"/>
          <a:stretch>
            <a:fillRect/>
          </a:stretch>
        </p:blipFill>
        <p:spPr bwMode="auto">
          <a:xfrm>
            <a:off x="6505303" y="1282747"/>
            <a:ext cx="5434149" cy="4873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3475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52805" y="288562"/>
            <a:ext cx="3932237" cy="698863"/>
          </a:xfrm>
        </p:spPr>
        <p:txBody>
          <a:bodyPr/>
          <a:lstStyle/>
          <a:p>
            <a:pPr algn="ctr"/>
            <a:r>
              <a:rPr lang="en-IN" dirty="0" err="1" smtClean="0">
                <a:solidFill>
                  <a:srgbClr val="00B050"/>
                </a:solidFill>
                <a:latin typeface="Algerian" panose="04020705040A02060702" pitchFamily="82" charset="0"/>
              </a:rPr>
              <a:t>Nili</a:t>
            </a:r>
            <a:r>
              <a:rPr lang="en-IN" dirty="0" smtClean="0">
                <a:solidFill>
                  <a:srgbClr val="00B050"/>
                </a:solidFill>
                <a:latin typeface="Algerian" panose="04020705040A02060702" pitchFamily="82" charset="0"/>
              </a:rPr>
              <a:t>-Ravi</a:t>
            </a:r>
            <a:endParaRPr lang="en-IN" dirty="0">
              <a:solidFill>
                <a:srgbClr val="00B050"/>
              </a:solidFill>
              <a:latin typeface="Algerian" panose="04020705040A02060702" pitchFamily="82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5257" y="987425"/>
            <a:ext cx="6238239" cy="5713821"/>
          </a:xfrm>
        </p:spPr>
        <p:txBody>
          <a:bodyPr>
            <a:normAutofit/>
          </a:bodyPr>
          <a:lstStyle/>
          <a:p>
            <a:pPr lvl="0"/>
            <a:endParaRPr lang="en-IN" sz="2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en-IN" sz="2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Origin</a:t>
            </a:r>
            <a:r>
              <a:rPr lang="en-IN" sz="2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:- </a:t>
            </a:r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Montgomery and Ferozepur district</a:t>
            </a:r>
            <a:endParaRPr lang="en-IN" sz="2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en-IN" sz="2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Physical</a:t>
            </a:r>
            <a:r>
              <a:rPr lang="en-IN" sz="2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N" sz="2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characters</a:t>
            </a:r>
            <a:r>
              <a:rPr lang="en-IN" sz="2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:- </a:t>
            </a:r>
            <a:r>
              <a:rPr lang="en-IN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M</a:t>
            </a:r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edium size deep frame</a:t>
            </a:r>
            <a:r>
              <a:rPr lang="en-IN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IN" sz="2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en-IN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Coarse and heavy head, bulging at the top, depressed between the eyes</a:t>
            </a:r>
            <a:endParaRPr lang="en-IN" sz="2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en-IN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</a:t>
            </a:r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Horns are small with high coil, neck is long</a:t>
            </a:r>
            <a:endParaRPr lang="en-IN" sz="2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en-IN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 </a:t>
            </a:r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Face and forehead that distinguish this breed from </a:t>
            </a:r>
            <a:r>
              <a:rPr lang="en-IN" sz="2000" dirty="0" err="1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murrah</a:t>
            </a:r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lvl="0"/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5. Well developed udder , tail touching to the ground</a:t>
            </a:r>
          </a:p>
          <a:p>
            <a:pPr lvl="0"/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6. Black colour, pink marking on udder and brisket  </a:t>
            </a:r>
          </a:p>
          <a:p>
            <a:pPr marL="342900" lvl="0" indent="-342900">
              <a:buFont typeface="Wingdings" panose="05000000000000000000" pitchFamily="2" charset="2"/>
              <a:buChar char="Ø"/>
            </a:pPr>
            <a:r>
              <a:rPr lang="en-IN" sz="20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Economic </a:t>
            </a:r>
            <a:r>
              <a:rPr lang="en-IN" sz="2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characters:- </a:t>
            </a:r>
            <a:r>
              <a:rPr lang="en-IN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Age at 1 </a:t>
            </a:r>
            <a:r>
              <a:rPr lang="en-IN" sz="20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</a:t>
            </a:r>
            <a:r>
              <a:rPr lang="en-IN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calving </a:t>
            </a:r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40-45 </a:t>
            </a:r>
            <a:r>
              <a:rPr lang="en-IN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month &amp; inter calving period is </a:t>
            </a:r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425-525 </a:t>
            </a:r>
            <a:r>
              <a:rPr lang="en-IN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days. yield is </a:t>
            </a:r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1600 </a:t>
            </a:r>
            <a:r>
              <a:rPr lang="en-IN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kg milk with 7% fat in </a:t>
            </a:r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250 </a:t>
            </a:r>
            <a:r>
              <a:rPr lang="en-IN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days of lactation.                                   </a:t>
            </a:r>
          </a:p>
          <a:p>
            <a:pPr lvl="0"/>
            <a:endParaRPr lang="en-IN" dirty="0">
              <a:solidFill>
                <a:prstClr val="black"/>
              </a:solidFill>
            </a:endParaRPr>
          </a:p>
        </p:txBody>
      </p:sp>
      <p:pic>
        <p:nvPicPr>
          <p:cNvPr id="2054" name="Picture 6" descr="NiliRavi | Buffalopedia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95" r="23795"/>
          <a:stretch>
            <a:fillRect/>
          </a:stretch>
        </p:blipFill>
        <p:spPr bwMode="auto">
          <a:xfrm>
            <a:off x="6753495" y="1675653"/>
            <a:ext cx="5277397" cy="4646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08127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31182" y="399595"/>
            <a:ext cx="3932237" cy="627017"/>
          </a:xfrm>
        </p:spPr>
        <p:txBody>
          <a:bodyPr>
            <a:normAutofit/>
          </a:bodyPr>
          <a:lstStyle/>
          <a:p>
            <a:pPr algn="ctr"/>
            <a:r>
              <a:rPr lang="en-IN" sz="3600" dirty="0" err="1" smtClean="0">
                <a:solidFill>
                  <a:srgbClr val="00B050"/>
                </a:solidFill>
                <a:latin typeface="Algerian" panose="04020705040A02060702" pitchFamily="82" charset="0"/>
              </a:rPr>
              <a:t>Surti</a:t>
            </a:r>
            <a:r>
              <a:rPr lang="en-IN" sz="3600" dirty="0" smtClean="0">
                <a:latin typeface="Algerian" panose="04020705040A02060702" pitchFamily="82" charset="0"/>
              </a:rPr>
              <a:t> </a:t>
            </a:r>
            <a:endParaRPr lang="en-IN" sz="3600" dirty="0">
              <a:latin typeface="Algerian" panose="04020705040A02060702" pitchFamily="82" charset="0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492239" y="1089570"/>
            <a:ext cx="5251270" cy="4436019"/>
          </a:xfrm>
        </p:spPr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0890" y="1089570"/>
            <a:ext cx="5826034" cy="5256621"/>
          </a:xfrm>
        </p:spPr>
        <p:txBody>
          <a:bodyPr>
            <a:normAutofit/>
          </a:bodyPr>
          <a:lstStyle/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en-IN" sz="2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Origin</a:t>
            </a:r>
            <a:r>
              <a:rPr lang="en-IN" sz="20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:- </a:t>
            </a:r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Gujarat</a:t>
            </a:r>
            <a:endParaRPr lang="en-IN" sz="2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en-IN" sz="2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Physical</a:t>
            </a:r>
            <a:r>
              <a:rPr lang="en-IN" sz="2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N" sz="2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characters</a:t>
            </a:r>
            <a:r>
              <a:rPr lang="en-IN" sz="2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:- </a:t>
            </a:r>
            <a:r>
              <a:rPr lang="en-IN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broad and long head with convex shape in between the horns,  </a:t>
            </a:r>
            <a:endParaRPr lang="en-IN" sz="2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en-IN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</a:t>
            </a:r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Horn are sickle shape, grow downward and backward direction and then upward at tip forming a hook.</a:t>
            </a:r>
            <a:endParaRPr lang="en-IN" sz="2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Long neck, well developed udder </a:t>
            </a:r>
            <a:endParaRPr lang="en-IN" sz="2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en-IN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Got a unique straight back </a:t>
            </a:r>
            <a:endParaRPr lang="en-IN" sz="2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en-IN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5. </a:t>
            </a:r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Black colour with silvery grey hair</a:t>
            </a:r>
            <a:endParaRPr lang="en-IN" sz="2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en-IN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6. </a:t>
            </a:r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Long tail with white switch</a:t>
            </a:r>
            <a:endParaRPr lang="en-IN" sz="2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0" indent="-342900">
              <a:buFont typeface="Wingdings" panose="05000000000000000000" pitchFamily="2" charset="2"/>
              <a:buChar char="Ø"/>
            </a:pPr>
            <a:r>
              <a:rPr lang="en-IN" sz="2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Economic characters:- </a:t>
            </a:r>
            <a:r>
              <a:rPr lang="en-IN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Age at 1 </a:t>
            </a:r>
            <a:r>
              <a:rPr lang="en-IN" sz="20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</a:t>
            </a:r>
            <a:r>
              <a:rPr lang="en-IN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calving </a:t>
            </a:r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45 </a:t>
            </a:r>
            <a:r>
              <a:rPr lang="en-IN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month &amp; inter calving period is </a:t>
            </a:r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460 </a:t>
            </a:r>
            <a:r>
              <a:rPr lang="en-IN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days. yield is 1600 kg milk with </a:t>
            </a:r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7.5% </a:t>
            </a:r>
            <a:r>
              <a:rPr lang="en-IN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fat in </a:t>
            </a:r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300 </a:t>
            </a:r>
            <a:r>
              <a:rPr lang="en-IN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days of lactation.                                   </a:t>
            </a:r>
          </a:p>
          <a:p>
            <a:endParaRPr lang="en-IN" dirty="0"/>
          </a:p>
        </p:txBody>
      </p:sp>
      <p:pic>
        <p:nvPicPr>
          <p:cNvPr id="3074" name="Picture 2" descr="Surti | Dairy Knowledge Porta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2239" y="1089570"/>
            <a:ext cx="5251269" cy="4436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32925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44245" y="186146"/>
            <a:ext cx="3932237" cy="816429"/>
          </a:xfrm>
        </p:spPr>
        <p:txBody>
          <a:bodyPr>
            <a:normAutofit/>
          </a:bodyPr>
          <a:lstStyle/>
          <a:p>
            <a:pPr algn="ctr"/>
            <a:r>
              <a:rPr lang="en-IN" sz="3600" dirty="0" err="1" smtClean="0">
                <a:solidFill>
                  <a:srgbClr val="00B050"/>
                </a:solidFill>
                <a:latin typeface="Algerian" panose="04020705040A02060702" pitchFamily="82" charset="0"/>
              </a:rPr>
              <a:t>jaffarabadi</a:t>
            </a:r>
            <a:endParaRPr lang="en-IN" sz="3600" dirty="0">
              <a:solidFill>
                <a:srgbClr val="00B050"/>
              </a:solidFill>
              <a:latin typeface="Algerian" panose="04020705040A02060702" pitchFamily="82" charset="0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71929" y="1607321"/>
            <a:ext cx="5059959" cy="4401594"/>
          </a:xfrm>
        </p:spPr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96834" y="1326176"/>
            <a:ext cx="5799909" cy="4963884"/>
          </a:xfrm>
        </p:spPr>
        <p:txBody>
          <a:bodyPr/>
          <a:lstStyle/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en-IN" sz="2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Origin</a:t>
            </a:r>
            <a:r>
              <a:rPr lang="en-IN" sz="20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:- </a:t>
            </a:r>
            <a:r>
              <a:rPr lang="en-IN" sz="2000" dirty="0" err="1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Gir</a:t>
            </a:r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forest of </a:t>
            </a:r>
            <a:r>
              <a:rPr lang="en-IN" sz="2000" dirty="0" err="1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kathiawar</a:t>
            </a:r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N" sz="2000" dirty="0" err="1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gujarat</a:t>
            </a:r>
            <a:endParaRPr lang="en-IN" sz="2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en-IN" sz="2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Physical</a:t>
            </a:r>
            <a:r>
              <a:rPr lang="en-IN" sz="2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N" sz="2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characters</a:t>
            </a:r>
            <a:r>
              <a:rPr lang="en-IN" sz="2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:- </a:t>
            </a:r>
            <a:r>
              <a:rPr lang="en-IN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very prominent forehead and heavy horn, inclined to droop on each side of the neck, and turn up at the point   </a:t>
            </a:r>
            <a:endParaRPr lang="en-IN" sz="2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en-IN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</a:t>
            </a:r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Body longer but not so compact</a:t>
            </a:r>
            <a:endParaRPr lang="en-IN" sz="2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en-IN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</a:t>
            </a:r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Dewlap and udder are well developed </a:t>
            </a:r>
            <a:endParaRPr lang="en-IN" sz="2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en-IN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 </a:t>
            </a:r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Black in colour </a:t>
            </a:r>
            <a:endParaRPr lang="en-IN" sz="2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en-IN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5. </a:t>
            </a:r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Male </a:t>
            </a:r>
            <a:r>
              <a:rPr lang="en-IN" sz="2000" dirty="0" err="1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wt</a:t>
            </a:r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600 kg and female </a:t>
            </a:r>
            <a:r>
              <a:rPr lang="en-IN" sz="2000" dirty="0" err="1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wt</a:t>
            </a:r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460 kg </a:t>
            </a:r>
            <a:endParaRPr lang="en-IN" sz="2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0" indent="-342900">
              <a:buFont typeface="Wingdings" panose="05000000000000000000" pitchFamily="2" charset="2"/>
              <a:buChar char="Ø"/>
            </a:pPr>
            <a:r>
              <a:rPr lang="en-IN" sz="2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Economic characters:- </a:t>
            </a:r>
            <a:r>
              <a:rPr lang="en-IN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Age at 1 </a:t>
            </a:r>
            <a:r>
              <a:rPr lang="en-IN" sz="20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</a:t>
            </a:r>
            <a:r>
              <a:rPr lang="en-IN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calving </a:t>
            </a:r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51-53 </a:t>
            </a:r>
            <a:r>
              <a:rPr lang="en-IN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month &amp; inter calving period is </a:t>
            </a:r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450 </a:t>
            </a:r>
            <a:r>
              <a:rPr lang="en-IN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days. yield is </a:t>
            </a:r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2100-2200 kg </a:t>
            </a:r>
            <a:r>
              <a:rPr lang="en-IN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milk with 9</a:t>
            </a:r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% </a:t>
            </a:r>
            <a:r>
              <a:rPr lang="en-IN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fat in 300 days of lactation.                                   </a:t>
            </a:r>
          </a:p>
          <a:p>
            <a:endParaRPr lang="en-IN" dirty="0"/>
          </a:p>
        </p:txBody>
      </p:sp>
      <p:pic>
        <p:nvPicPr>
          <p:cNvPr id="4102" name="Picture 6" descr="https://upload.wikimedia.org/wikipedia/commons/thumb/d/dd/Jafarabadi_buffalo.jpg/220px-Jafarabadi_buffal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5175" y="1607321"/>
            <a:ext cx="5216713" cy="4401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65318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35685" y="300445"/>
            <a:ext cx="3932237" cy="822961"/>
          </a:xfrm>
        </p:spPr>
        <p:txBody>
          <a:bodyPr>
            <a:normAutofit/>
          </a:bodyPr>
          <a:lstStyle/>
          <a:p>
            <a:pPr algn="ctr"/>
            <a:r>
              <a:rPr lang="en-IN" sz="3600" dirty="0" err="1" smtClean="0">
                <a:solidFill>
                  <a:srgbClr val="00B050"/>
                </a:solidFill>
                <a:latin typeface="Algerian" panose="04020705040A02060702" pitchFamily="82" charset="0"/>
              </a:rPr>
              <a:t>mehsana</a:t>
            </a:r>
            <a:endParaRPr lang="en-IN" sz="3600" dirty="0">
              <a:solidFill>
                <a:srgbClr val="00B050"/>
              </a:solidFill>
              <a:latin typeface="Algerian" panose="04020705040A02060702" pitchFamily="82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377" y="1215933"/>
            <a:ext cx="6570616" cy="5472249"/>
          </a:xfrm>
        </p:spPr>
        <p:txBody>
          <a:bodyPr/>
          <a:lstStyle/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en-IN" sz="20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Origin</a:t>
            </a:r>
            <a:r>
              <a:rPr lang="en-IN" sz="20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:-  </a:t>
            </a:r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Gujarat</a:t>
            </a: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en-IN" sz="20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Physical</a:t>
            </a:r>
            <a:r>
              <a:rPr lang="en-IN" sz="20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N" sz="20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characters</a:t>
            </a:r>
            <a:r>
              <a:rPr lang="en-IN" sz="20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:- </a:t>
            </a:r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en-IN" sz="2000" dirty="0" err="1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Mehsana</a:t>
            </a:r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= </a:t>
            </a:r>
            <a:r>
              <a:rPr lang="en-IN" sz="2000" dirty="0" err="1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Murrah</a:t>
            </a:r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* </a:t>
            </a:r>
            <a:r>
              <a:rPr lang="en-IN" sz="2000" dirty="0" err="1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Surti</a:t>
            </a:r>
            <a:endParaRPr lang="en-IN" sz="2000" dirty="0" smtClean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Medium sized with low-set deep body</a:t>
            </a:r>
          </a:p>
          <a:p>
            <a:pPr lvl="0"/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Jet black colour, sometime grey or white marking on face, legs, tail</a:t>
            </a:r>
          </a:p>
          <a:p>
            <a:pPr lvl="0"/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 Reared under stall feeding or grazing condition  </a:t>
            </a:r>
          </a:p>
          <a:p>
            <a:pPr lvl="0"/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5. Horns are resemble the </a:t>
            </a:r>
            <a:r>
              <a:rPr lang="en-IN" sz="2000" dirty="0" err="1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surti</a:t>
            </a:r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or </a:t>
            </a:r>
            <a:r>
              <a:rPr lang="en-IN" sz="2000" dirty="0" err="1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murrah</a:t>
            </a:r>
            <a:endParaRPr lang="en-IN" sz="2000" dirty="0" smtClean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6. Long neck and body is longer and tighter</a:t>
            </a:r>
          </a:p>
          <a:p>
            <a:pPr marL="342900" lvl="0" indent="-342900">
              <a:buFont typeface="Wingdings" panose="05000000000000000000" pitchFamily="2" charset="2"/>
              <a:buChar char="Ø"/>
            </a:pPr>
            <a:r>
              <a:rPr lang="en-IN" sz="20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Economic characters:- </a:t>
            </a:r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Age at 1 </a:t>
            </a:r>
            <a:r>
              <a:rPr lang="en-IN" sz="2000" dirty="0" err="1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</a:t>
            </a:r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calving 42-43 month &amp; inter calving period is 480 days. yield is 1800 kg milk with 7.5% fat in 350-365 days of lactation.                                   </a:t>
            </a:r>
          </a:p>
          <a:p>
            <a:endParaRPr lang="en-IN" dirty="0"/>
          </a:p>
        </p:txBody>
      </p:sp>
      <p:pic>
        <p:nvPicPr>
          <p:cNvPr id="5122" name="Picture 2" descr="Mehsana Buffalo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355" t="89019" r="-662" b="10045"/>
          <a:stretch/>
        </p:blipFill>
        <p:spPr bwMode="auto">
          <a:xfrm>
            <a:off x="11691257" y="5551713"/>
            <a:ext cx="65313" cy="45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Mehsana Buffal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2503" y="1308492"/>
            <a:ext cx="5347063" cy="47679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3303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70657" y="156755"/>
            <a:ext cx="3932237" cy="803366"/>
          </a:xfrm>
        </p:spPr>
        <p:txBody>
          <a:bodyPr>
            <a:normAutofit/>
          </a:bodyPr>
          <a:lstStyle/>
          <a:p>
            <a:pPr algn="ctr"/>
            <a:r>
              <a:rPr lang="en-IN" sz="3600" dirty="0" err="1" smtClean="0">
                <a:solidFill>
                  <a:srgbClr val="00B050"/>
                </a:solidFill>
                <a:latin typeface="Algerian" panose="04020705040A02060702" pitchFamily="82" charset="0"/>
              </a:rPr>
              <a:t>bhadawari</a:t>
            </a:r>
            <a:endParaRPr lang="en-IN" sz="3600" dirty="0">
              <a:solidFill>
                <a:srgbClr val="00B050"/>
              </a:solidFill>
              <a:latin typeface="Algerian" panose="04020705040A02060702" pitchFamily="82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3954" y="1084217"/>
            <a:ext cx="6600666" cy="5538652"/>
          </a:xfrm>
        </p:spPr>
        <p:txBody>
          <a:bodyPr/>
          <a:lstStyle/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en-IN" sz="2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Origin</a:t>
            </a:r>
            <a:r>
              <a:rPr lang="en-IN" sz="2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:- </a:t>
            </a:r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Gwalior, </a:t>
            </a:r>
            <a:r>
              <a:rPr lang="en-IN" sz="2000" dirty="0" err="1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Etawah</a:t>
            </a:r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Agra district of up</a:t>
            </a:r>
            <a:endParaRPr lang="en-IN" sz="2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en-IN" sz="2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Physical</a:t>
            </a:r>
            <a:r>
              <a:rPr lang="en-IN" sz="2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N" sz="2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characters</a:t>
            </a:r>
            <a:r>
              <a:rPr lang="en-IN" sz="2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:- </a:t>
            </a:r>
            <a:r>
              <a:rPr lang="en-IN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medium sized, wedge shaped body</a:t>
            </a:r>
            <a:endParaRPr lang="en-IN" sz="2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en-IN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</a:t>
            </a:r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Head bulging towards horns</a:t>
            </a:r>
            <a:endParaRPr lang="en-IN" sz="2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en-IN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</a:t>
            </a:r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Legs are short but stout  </a:t>
            </a:r>
            <a:endParaRPr lang="en-IN" sz="2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en-IN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 </a:t>
            </a:r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Copper colour body with scanty hair</a:t>
            </a:r>
            <a:endParaRPr lang="en-IN" sz="2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en-IN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5. </a:t>
            </a:r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Narrow face with slightly marked nose</a:t>
            </a:r>
            <a:endParaRPr lang="en-IN" sz="2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en-IN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6. </a:t>
            </a:r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Udder is not so well developed but milk vain are prominent</a:t>
            </a:r>
          </a:p>
          <a:p>
            <a:pPr lvl="0"/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7. Highest fat % up to 13% fat in milk</a:t>
            </a:r>
            <a:endParaRPr lang="en-IN" sz="2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0" indent="-342900">
              <a:buFont typeface="Wingdings" panose="05000000000000000000" pitchFamily="2" charset="2"/>
              <a:buChar char="Ø"/>
            </a:pPr>
            <a:r>
              <a:rPr lang="en-IN" sz="2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Economic characters:- </a:t>
            </a:r>
            <a:r>
              <a:rPr lang="en-IN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Age at 1 </a:t>
            </a:r>
            <a:r>
              <a:rPr lang="en-IN" sz="20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</a:t>
            </a:r>
            <a:r>
              <a:rPr lang="en-IN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calving </a:t>
            </a:r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48-50 </a:t>
            </a:r>
            <a:r>
              <a:rPr lang="en-IN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month &amp; inter calving period is </a:t>
            </a:r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453 </a:t>
            </a:r>
            <a:r>
              <a:rPr lang="en-IN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days. yield is </a:t>
            </a:r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1111-1252 </a:t>
            </a:r>
            <a:r>
              <a:rPr lang="en-IN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kg milk with </a:t>
            </a:r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13% </a:t>
            </a:r>
            <a:r>
              <a:rPr lang="en-IN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fat in </a:t>
            </a:r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276 </a:t>
            </a:r>
            <a:r>
              <a:rPr lang="en-IN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days of lactation.                                   </a:t>
            </a:r>
          </a:p>
          <a:p>
            <a:endParaRPr lang="en-IN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6195" y="1423851"/>
            <a:ext cx="4882534" cy="4362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6599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40480" y="112803"/>
            <a:ext cx="3932237" cy="800100"/>
          </a:xfrm>
        </p:spPr>
        <p:txBody>
          <a:bodyPr>
            <a:normAutofit/>
          </a:bodyPr>
          <a:lstStyle/>
          <a:p>
            <a:pPr algn="ctr"/>
            <a:r>
              <a:rPr lang="en-IN" sz="3600" dirty="0" err="1" smtClean="0">
                <a:solidFill>
                  <a:srgbClr val="00B050"/>
                </a:solidFill>
                <a:latin typeface="Algerian" panose="04020705040A02060702" pitchFamily="82" charset="0"/>
              </a:rPr>
              <a:t>nagpuri</a:t>
            </a:r>
            <a:endParaRPr lang="en-IN" sz="3600" dirty="0">
              <a:solidFill>
                <a:srgbClr val="00B050"/>
              </a:solidFill>
              <a:latin typeface="Algerian" panose="04020705040A02060702" pitchFamily="82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0080" y="1261745"/>
            <a:ext cx="6400800" cy="5465626"/>
          </a:xfrm>
        </p:spPr>
        <p:txBody>
          <a:bodyPr/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n-IN" sz="2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Synonyms</a:t>
            </a:r>
            <a:r>
              <a:rPr lang="en-IN" sz="20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:- </a:t>
            </a:r>
            <a:r>
              <a:rPr lang="en-IN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Marathwada</a:t>
            </a:r>
            <a:r>
              <a:rPr lang="en-IN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IN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Berari</a:t>
            </a:r>
            <a:r>
              <a:rPr lang="en-IN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IN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Ellichpuri</a:t>
            </a:r>
            <a:r>
              <a:rPr lang="en-IN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IN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Gaulani</a:t>
            </a:r>
            <a:r>
              <a:rPr lang="en-IN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IN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Varad</a:t>
            </a:r>
            <a:r>
              <a:rPr lang="en-IN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IN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Gauli</a:t>
            </a:r>
            <a:endParaRPr lang="en-IN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en-IN" sz="2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Origin</a:t>
            </a:r>
            <a:r>
              <a:rPr lang="en-IN" sz="2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:-  </a:t>
            </a:r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Nagpur region</a:t>
            </a:r>
            <a:endParaRPr lang="en-IN" sz="2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en-IN" sz="2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Physical</a:t>
            </a:r>
            <a:r>
              <a:rPr lang="en-IN" sz="2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N" sz="2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characters</a:t>
            </a:r>
            <a:r>
              <a:rPr lang="en-IN" sz="2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:- </a:t>
            </a:r>
            <a:r>
              <a:rPr lang="en-IN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Black colour with marking on face, legs and switch </a:t>
            </a:r>
            <a:endParaRPr lang="en-IN" sz="2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en-IN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</a:t>
            </a:r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Face is long and thin with a straight profile</a:t>
            </a:r>
            <a:endParaRPr lang="en-IN" sz="2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en-IN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</a:t>
            </a:r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Long neck with heavy brisket</a:t>
            </a:r>
            <a:endParaRPr lang="en-IN" sz="2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en-IN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 </a:t>
            </a:r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Long horns flat curved reaches towards back</a:t>
            </a:r>
            <a:endParaRPr lang="en-IN" sz="2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en-IN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5. </a:t>
            </a:r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Breed is lighter type than those of north</a:t>
            </a:r>
          </a:p>
          <a:p>
            <a:pPr lvl="0"/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6. Male body </a:t>
            </a:r>
            <a:r>
              <a:rPr lang="en-IN" sz="2000" dirty="0" err="1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wt</a:t>
            </a:r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525 kg and female 425 kg</a:t>
            </a:r>
            <a:endParaRPr lang="en-IN" sz="2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0" indent="-342900">
              <a:buFont typeface="Wingdings" panose="05000000000000000000" pitchFamily="2" charset="2"/>
              <a:buChar char="Ø"/>
            </a:pPr>
            <a:r>
              <a:rPr lang="en-IN" sz="2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Economic characters:- </a:t>
            </a:r>
            <a:r>
              <a:rPr lang="en-IN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Age at 1 </a:t>
            </a:r>
            <a:r>
              <a:rPr lang="en-IN" sz="20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</a:t>
            </a:r>
            <a:r>
              <a:rPr lang="en-IN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calving </a:t>
            </a:r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45-50 </a:t>
            </a:r>
            <a:r>
              <a:rPr lang="en-IN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month &amp; inter calving period is 480 days. yield is </a:t>
            </a:r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1000 </a:t>
            </a:r>
            <a:r>
              <a:rPr lang="en-IN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kg milk with </a:t>
            </a:r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7-8.5</a:t>
            </a:r>
            <a:r>
              <a:rPr lang="en-IN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% fat in </a:t>
            </a:r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300 days </a:t>
            </a:r>
            <a:r>
              <a:rPr lang="en-IN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 lactation.                                   </a:t>
            </a:r>
          </a:p>
          <a:p>
            <a:endParaRPr lang="en-IN" sz="2000" dirty="0"/>
          </a:p>
          <a:p>
            <a:endParaRPr lang="en-IN" sz="2000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25421" y="1580611"/>
            <a:ext cx="5292409" cy="4493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8526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96942" y="197122"/>
            <a:ext cx="3932237" cy="790303"/>
          </a:xfrm>
        </p:spPr>
        <p:txBody>
          <a:bodyPr>
            <a:normAutofit/>
          </a:bodyPr>
          <a:lstStyle/>
          <a:p>
            <a:pPr algn="ctr"/>
            <a:r>
              <a:rPr lang="en-IN" sz="3600" dirty="0" err="1" smtClean="0">
                <a:solidFill>
                  <a:srgbClr val="00B050"/>
                </a:solidFill>
                <a:latin typeface="Algerian" panose="04020705040A02060702" pitchFamily="82" charset="0"/>
              </a:rPr>
              <a:t>pandharpuri</a:t>
            </a:r>
            <a:endParaRPr lang="en-IN" sz="3600" dirty="0">
              <a:solidFill>
                <a:srgbClr val="00B050"/>
              </a:solidFill>
              <a:latin typeface="Algerian" panose="04020705040A02060702" pitchFamily="82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0894" y="1293224"/>
            <a:ext cx="6006354" cy="5224349"/>
          </a:xfrm>
        </p:spPr>
        <p:txBody>
          <a:bodyPr/>
          <a:lstStyle/>
          <a:p>
            <a:pPr marL="342900" lvl="0" indent="-342900">
              <a:buFont typeface="Wingdings" panose="05000000000000000000" pitchFamily="2" charset="2"/>
              <a:buChar char="Ø"/>
            </a:pPr>
            <a:r>
              <a:rPr lang="en-IN" sz="2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Synonyms</a:t>
            </a:r>
            <a:r>
              <a:rPr lang="en-IN" sz="2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:- </a:t>
            </a:r>
            <a:r>
              <a:rPr lang="en-IN" sz="2000" dirty="0" err="1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Pandharpur</a:t>
            </a:r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IN" sz="2000" dirty="0" err="1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Dharwari</a:t>
            </a:r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IN" sz="2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en-IN" sz="2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Origin</a:t>
            </a:r>
            <a:r>
              <a:rPr lang="en-IN" sz="2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:-  </a:t>
            </a:r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South </a:t>
            </a:r>
            <a:r>
              <a:rPr lang="en-IN" sz="2000" dirty="0" err="1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maharastra</a:t>
            </a:r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parts of AP and KN </a:t>
            </a:r>
            <a:endParaRPr lang="en-IN" sz="2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en-IN" sz="2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Physical</a:t>
            </a:r>
            <a:r>
              <a:rPr lang="en-IN" sz="2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N" sz="2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characters</a:t>
            </a:r>
            <a:r>
              <a:rPr lang="en-IN" sz="2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:- </a:t>
            </a:r>
            <a:r>
              <a:rPr lang="en-IN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Medium size </a:t>
            </a:r>
            <a:r>
              <a:rPr lang="en-IN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</a:t>
            </a:r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ith long compact body with narrow face   </a:t>
            </a:r>
            <a:endParaRPr lang="en-IN" sz="2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en-IN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</a:t>
            </a:r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Short tail, reaching below hock, with white switch</a:t>
            </a:r>
            <a:endParaRPr lang="en-IN" sz="2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en-IN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</a:t>
            </a:r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Docile in temperament</a:t>
            </a:r>
            <a:endParaRPr lang="en-IN" sz="2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en-IN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 </a:t>
            </a:r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Flat and twisted thin horns </a:t>
            </a:r>
            <a:endParaRPr lang="en-IN" sz="2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en-IN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5. </a:t>
            </a:r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Male use for drought purpose</a:t>
            </a:r>
            <a:endParaRPr lang="en-IN" sz="2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en-IN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6. Male body </a:t>
            </a:r>
            <a:r>
              <a:rPr lang="en-IN" sz="2000" dirty="0" err="1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wt</a:t>
            </a:r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450-470 </a:t>
            </a:r>
            <a:r>
              <a:rPr lang="en-IN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kg and </a:t>
            </a:r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female 400-440 </a:t>
            </a:r>
            <a:r>
              <a:rPr lang="en-IN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kg</a:t>
            </a:r>
          </a:p>
          <a:p>
            <a:pPr marL="342900" lvl="0" indent="-342900">
              <a:buFont typeface="Wingdings" panose="05000000000000000000" pitchFamily="2" charset="2"/>
              <a:buChar char="Ø"/>
            </a:pPr>
            <a:r>
              <a:rPr lang="en-IN" sz="2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Economic characters:- </a:t>
            </a:r>
            <a:r>
              <a:rPr lang="en-IN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Age at 1 </a:t>
            </a:r>
            <a:r>
              <a:rPr lang="en-IN" sz="20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</a:t>
            </a:r>
            <a:r>
              <a:rPr lang="en-IN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calving </a:t>
            </a:r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45-56 </a:t>
            </a:r>
            <a:r>
              <a:rPr lang="en-IN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month &amp; inter calving period is </a:t>
            </a:r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465 </a:t>
            </a:r>
            <a:r>
              <a:rPr lang="en-IN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days. yield is </a:t>
            </a:r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1400 </a:t>
            </a:r>
            <a:r>
              <a:rPr lang="en-IN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kg milk with 7-8.5% fat in </a:t>
            </a:r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305 </a:t>
            </a:r>
            <a:r>
              <a:rPr lang="en-IN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days of lactation.                                   </a:t>
            </a:r>
          </a:p>
          <a:p>
            <a:endParaRPr lang="en-IN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24366" y="1502229"/>
            <a:ext cx="5658777" cy="4438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8865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79377" y="326571"/>
            <a:ext cx="3932237" cy="660854"/>
          </a:xfrm>
        </p:spPr>
        <p:txBody>
          <a:bodyPr>
            <a:normAutofit/>
          </a:bodyPr>
          <a:lstStyle/>
          <a:p>
            <a:pPr algn="ctr"/>
            <a:r>
              <a:rPr lang="en-IN" sz="3600" dirty="0" err="1" smtClean="0">
                <a:solidFill>
                  <a:srgbClr val="00B050"/>
                </a:solidFill>
                <a:latin typeface="Algerian" panose="04020705040A02060702" pitchFamily="82" charset="0"/>
              </a:rPr>
              <a:t>toda</a:t>
            </a:r>
            <a:endParaRPr lang="en-IN" sz="3600" dirty="0">
              <a:solidFill>
                <a:srgbClr val="00B050"/>
              </a:solidFill>
              <a:latin typeface="Algerian" panose="04020705040A02060702" pitchFamily="82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9271" y="1327063"/>
            <a:ext cx="6061166" cy="4881563"/>
          </a:xfrm>
        </p:spPr>
        <p:txBody>
          <a:bodyPr>
            <a:normAutofit/>
          </a:bodyPr>
          <a:lstStyle/>
          <a:p>
            <a:pPr lvl="0"/>
            <a:endParaRPr lang="en-IN" sz="2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en-IN" sz="2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Origin</a:t>
            </a:r>
            <a:r>
              <a:rPr lang="en-IN" sz="20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:-  </a:t>
            </a:r>
            <a:r>
              <a:rPr lang="en-IN" sz="2000" dirty="0" err="1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Nilgiri</a:t>
            </a:r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hills of TN state</a:t>
            </a:r>
            <a:endParaRPr lang="en-IN" sz="2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en-IN" sz="2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Physical</a:t>
            </a:r>
            <a:r>
              <a:rPr lang="en-IN" sz="2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N" sz="2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characters</a:t>
            </a:r>
            <a:r>
              <a:rPr lang="en-IN" sz="2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:- </a:t>
            </a:r>
            <a:r>
              <a:rPr lang="en-IN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large size animal having long barrel and strong build </a:t>
            </a:r>
            <a:endParaRPr lang="en-IN" sz="2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en-IN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</a:t>
            </a:r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Horns are outward, upward and the inward at the top </a:t>
            </a:r>
            <a:endParaRPr lang="en-IN" sz="2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en-IN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</a:t>
            </a:r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Face short and wide, hump and Dewlap absent, chest is broad</a:t>
            </a:r>
            <a:endParaRPr lang="en-IN" sz="2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en-IN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 </a:t>
            </a:r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Legs are short and sturdy </a:t>
            </a:r>
            <a:endParaRPr lang="en-IN" sz="2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0" indent="-342900">
              <a:buFont typeface="Wingdings" panose="05000000000000000000" pitchFamily="2" charset="2"/>
              <a:buChar char="Ø"/>
            </a:pPr>
            <a:r>
              <a:rPr lang="en-IN" sz="2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Economic characters:- </a:t>
            </a:r>
            <a:r>
              <a:rPr lang="en-IN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Age at 1 </a:t>
            </a:r>
            <a:r>
              <a:rPr lang="en-IN" sz="20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</a:t>
            </a:r>
            <a:r>
              <a:rPr lang="en-IN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calving 45-50 month &amp; inter calving period is 480 days. yield is </a:t>
            </a:r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1700-1800 kg </a:t>
            </a:r>
            <a:r>
              <a:rPr lang="en-IN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milk with </a:t>
            </a:r>
            <a:r>
              <a:rPr lang="en-IN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7% </a:t>
            </a:r>
            <a:r>
              <a:rPr lang="en-IN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fat in 300 days of lactation.                                   </a:t>
            </a:r>
          </a:p>
          <a:p>
            <a:endParaRPr lang="en-IN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01246" y="1914909"/>
            <a:ext cx="5280270" cy="3971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4159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50326" y="1645282"/>
            <a:ext cx="4465320" cy="1241610"/>
          </a:xfrm>
        </p:spPr>
        <p:txBody>
          <a:bodyPr>
            <a:noAutofit/>
          </a:bodyPr>
          <a:lstStyle/>
          <a:p>
            <a:pPr algn="ctr"/>
            <a:r>
              <a:rPr lang="en-IN" sz="5400" dirty="0" smtClean="0">
                <a:solidFill>
                  <a:srgbClr val="00B050"/>
                </a:solidFill>
                <a:latin typeface="Algerian" panose="04020705040A02060702" pitchFamily="82" charset="0"/>
              </a:rPr>
              <a:t>Thank you </a:t>
            </a:r>
            <a:endParaRPr lang="en-IN" sz="5400" dirty="0">
              <a:solidFill>
                <a:srgbClr val="00B050"/>
              </a:solidFill>
              <a:latin typeface="Algerian" panose="04020705040A02060702" pitchFamily="8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7367451" y="5159829"/>
            <a:ext cx="4245429" cy="79683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By</a:t>
            </a:r>
            <a:r>
              <a:rPr lang="en-IN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en-IN" sz="3600" b="1" dirty="0" smtClean="0">
                <a:solidFill>
                  <a:srgbClr val="FF0000"/>
                </a:solidFill>
                <a:latin typeface="Algerian" pitchFamily="82" charset="0"/>
                <a:cs typeface="Times New Roman" panose="02020603050405020304" pitchFamily="18" charset="0"/>
              </a:rPr>
              <a:t>SHELKE N. R. </a:t>
            </a:r>
            <a:endParaRPr lang="en-IN" sz="3600" b="1" dirty="0">
              <a:solidFill>
                <a:srgbClr val="FF0000"/>
              </a:solidFill>
              <a:latin typeface="Algerian" pitchFamily="82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6573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340</TotalTime>
  <Words>1030</Words>
  <Application>Microsoft Office PowerPoint</Application>
  <PresentationFormat>Custom</PresentationFormat>
  <Paragraphs>117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IMPORTANT BUFFALO BREEDS AND THEIR CHARACTERISTICS</vt:lpstr>
      <vt:lpstr>Classification of BUFFALO breed</vt:lpstr>
      <vt:lpstr>MURRAH</vt:lpstr>
      <vt:lpstr>Nili-Ravi</vt:lpstr>
      <vt:lpstr>Surti </vt:lpstr>
      <vt:lpstr>jaffarabadi</vt:lpstr>
      <vt:lpstr>mehsana</vt:lpstr>
      <vt:lpstr>bhadawari</vt:lpstr>
      <vt:lpstr>nagpuri</vt:lpstr>
      <vt:lpstr>pandharpuri</vt:lpstr>
      <vt:lpstr>toda</vt:lpstr>
      <vt:lpstr>Thank you 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IMPORTANT BUFFALO BREEDS AND THEIR CHARACTERISTICS</dc:title>
  <dc:creator>Windows User</dc:creator>
  <cp:lastModifiedBy>Nikhil</cp:lastModifiedBy>
  <cp:revision>46</cp:revision>
  <dcterms:created xsi:type="dcterms:W3CDTF">2020-09-08T15:36:42Z</dcterms:created>
  <dcterms:modified xsi:type="dcterms:W3CDTF">2021-04-21T17:26:18Z</dcterms:modified>
</cp:coreProperties>
</file>